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59"/>
  </p:notesMasterIdLst>
  <p:sldIdLst>
    <p:sldId id="262" r:id="rId3"/>
    <p:sldId id="263" r:id="rId4"/>
    <p:sldId id="436" r:id="rId5"/>
    <p:sldId id="437" r:id="rId6"/>
    <p:sldId id="389" r:id="rId7"/>
    <p:sldId id="411" r:id="rId8"/>
    <p:sldId id="390" r:id="rId9"/>
    <p:sldId id="413" r:id="rId10"/>
    <p:sldId id="391" r:id="rId11"/>
    <p:sldId id="415" r:id="rId12"/>
    <p:sldId id="417" r:id="rId13"/>
    <p:sldId id="438" r:id="rId14"/>
    <p:sldId id="439" r:id="rId15"/>
    <p:sldId id="440" r:id="rId16"/>
    <p:sldId id="392" r:id="rId17"/>
    <p:sldId id="395" r:id="rId18"/>
    <p:sldId id="396" r:id="rId19"/>
    <p:sldId id="397" r:id="rId20"/>
    <p:sldId id="398" r:id="rId21"/>
    <p:sldId id="399" r:id="rId22"/>
    <p:sldId id="346" r:id="rId23"/>
    <p:sldId id="418" r:id="rId24"/>
    <p:sldId id="441" r:id="rId25"/>
    <p:sldId id="442" r:id="rId26"/>
    <p:sldId id="422" r:id="rId27"/>
    <p:sldId id="424" r:id="rId28"/>
    <p:sldId id="430" r:id="rId29"/>
    <p:sldId id="445" r:id="rId30"/>
    <p:sldId id="420" r:id="rId31"/>
    <p:sldId id="443" r:id="rId32"/>
    <p:sldId id="444" r:id="rId33"/>
    <p:sldId id="446" r:id="rId34"/>
    <p:sldId id="447" r:id="rId35"/>
    <p:sldId id="448" r:id="rId36"/>
    <p:sldId id="374" r:id="rId37"/>
    <p:sldId id="416" r:id="rId38"/>
    <p:sldId id="451" r:id="rId39"/>
    <p:sldId id="458" r:id="rId40"/>
    <p:sldId id="460" r:id="rId41"/>
    <p:sldId id="461" r:id="rId42"/>
    <p:sldId id="462" r:id="rId43"/>
    <p:sldId id="463" r:id="rId44"/>
    <p:sldId id="464" r:id="rId45"/>
    <p:sldId id="465" r:id="rId46"/>
    <p:sldId id="466" r:id="rId47"/>
    <p:sldId id="467" r:id="rId48"/>
    <p:sldId id="470" r:id="rId49"/>
    <p:sldId id="408" r:id="rId50"/>
    <p:sldId id="471" r:id="rId51"/>
    <p:sldId id="474" r:id="rId52"/>
    <p:sldId id="472" r:id="rId53"/>
    <p:sldId id="473" r:id="rId54"/>
    <p:sldId id="276" r:id="rId55"/>
    <p:sldId id="468" r:id="rId56"/>
    <p:sldId id="469" r:id="rId57"/>
    <p:sldId id="457" r:id="rId5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B2D"/>
    <a:srgbClr val="53565A"/>
    <a:srgbClr val="595959"/>
    <a:srgbClr val="013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7" autoAdjust="0"/>
    <p:restoredTop sz="68902" autoAdjust="0"/>
  </p:normalViewPr>
  <p:slideViewPr>
    <p:cSldViewPr snapToGrid="0">
      <p:cViewPr varScale="1">
        <p:scale>
          <a:sx n="81" d="100"/>
          <a:sy n="81" d="100"/>
        </p:scale>
        <p:origin x="96" y="30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LSAMSDATP04VA\XU2\3.%20EMBASE\Competition\MEDLINE\Embase_Journal_List_overview-May2017_Region%20coveragexlsx.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World wide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FINAL!$B$10</c:f>
              <c:strCache>
                <c:ptCount val="1"/>
                <c:pt idx="0">
                  <c:v>Count of Covered in Embase</c:v>
                </c:pt>
              </c:strCache>
            </c:strRef>
          </c:tx>
          <c:spPr>
            <a:solidFill>
              <a:schemeClr val="accent2"/>
            </a:solidFill>
            <a:ln>
              <a:noFill/>
            </a:ln>
            <a:effectLst/>
          </c:spPr>
          <c:invertIfNegative val="0"/>
          <c:cat>
            <c:strRef>
              <c:f>FINAL!$A$11:$A$14</c:f>
              <c:strCache>
                <c:ptCount val="4"/>
                <c:pt idx="0">
                  <c:v>EU</c:v>
                </c:pt>
                <c:pt idx="1">
                  <c:v>NA</c:v>
                </c:pt>
                <c:pt idx="2">
                  <c:v>AP</c:v>
                </c:pt>
                <c:pt idx="3">
                  <c:v>ROW</c:v>
                </c:pt>
              </c:strCache>
            </c:strRef>
          </c:cat>
          <c:val>
            <c:numRef>
              <c:f>FINAL!$B$11:$B$14</c:f>
              <c:numCache>
                <c:formatCode>General</c:formatCode>
                <c:ptCount val="4"/>
                <c:pt idx="0">
                  <c:v>4220</c:v>
                </c:pt>
                <c:pt idx="1">
                  <c:v>2607</c:v>
                </c:pt>
                <c:pt idx="2">
                  <c:v>928</c:v>
                </c:pt>
                <c:pt idx="3">
                  <c:v>522</c:v>
                </c:pt>
              </c:numCache>
            </c:numRef>
          </c:val>
          <c:extLst>
            <c:ext xmlns:c16="http://schemas.microsoft.com/office/drawing/2014/chart" uri="{C3380CC4-5D6E-409C-BE32-E72D297353CC}">
              <c16:uniqueId val="{00000000-33BF-4677-888E-0D5C7D6794B3}"/>
            </c:ext>
          </c:extLst>
        </c:ser>
        <c:ser>
          <c:idx val="1"/>
          <c:order val="1"/>
          <c:tx>
            <c:strRef>
              <c:f>FINAL!$D$10</c:f>
              <c:strCache>
                <c:ptCount val="1"/>
                <c:pt idx="0">
                  <c:v>Count of Covered in MEDLINE</c:v>
                </c:pt>
              </c:strCache>
            </c:strRef>
          </c:tx>
          <c:spPr>
            <a:solidFill>
              <a:schemeClr val="accent5">
                <a:lumMod val="75000"/>
              </a:schemeClr>
            </a:solidFill>
            <a:ln>
              <a:noFill/>
            </a:ln>
            <a:effectLst/>
          </c:spPr>
          <c:invertIfNegative val="0"/>
          <c:cat>
            <c:strRef>
              <c:f>FINAL!$A$11:$A$14</c:f>
              <c:strCache>
                <c:ptCount val="4"/>
                <c:pt idx="0">
                  <c:v>EU</c:v>
                </c:pt>
                <c:pt idx="1">
                  <c:v>NA</c:v>
                </c:pt>
                <c:pt idx="2">
                  <c:v>AP</c:v>
                </c:pt>
                <c:pt idx="3">
                  <c:v>ROW</c:v>
                </c:pt>
              </c:strCache>
            </c:strRef>
          </c:cat>
          <c:val>
            <c:numRef>
              <c:f>FINAL!$D$11:$D$14</c:f>
              <c:numCache>
                <c:formatCode>General</c:formatCode>
                <c:ptCount val="4"/>
                <c:pt idx="0">
                  <c:v>2772</c:v>
                </c:pt>
                <c:pt idx="1">
                  <c:v>2205</c:v>
                </c:pt>
                <c:pt idx="2">
                  <c:v>437</c:v>
                </c:pt>
                <c:pt idx="3">
                  <c:v>206</c:v>
                </c:pt>
              </c:numCache>
            </c:numRef>
          </c:val>
          <c:extLst>
            <c:ext xmlns:c16="http://schemas.microsoft.com/office/drawing/2014/chart" uri="{C3380CC4-5D6E-409C-BE32-E72D297353CC}">
              <c16:uniqueId val="{00000001-33BF-4677-888E-0D5C7D6794B3}"/>
            </c:ext>
          </c:extLst>
        </c:ser>
        <c:dLbls>
          <c:showLegendKey val="0"/>
          <c:showVal val="0"/>
          <c:showCatName val="0"/>
          <c:showSerName val="0"/>
          <c:showPercent val="0"/>
          <c:showBubbleSize val="0"/>
        </c:dLbls>
        <c:gapWidth val="219"/>
        <c:overlap val="-27"/>
        <c:axId val="234162312"/>
        <c:axId val="378883928"/>
      </c:barChart>
      <c:catAx>
        <c:axId val="23416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8883928"/>
        <c:crosses val="autoZero"/>
        <c:auto val="1"/>
        <c:lblAlgn val="ctr"/>
        <c:lblOffset val="100"/>
        <c:noMultiLvlLbl val="0"/>
      </c:catAx>
      <c:valAx>
        <c:axId val="37888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1623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0400A-FD37-4ABB-AE10-72207B71562D}" type="doc">
      <dgm:prSet loTypeId="urn:microsoft.com/office/officeart/2005/8/layout/pList2" loCatId="list" qsTypeId="urn:microsoft.com/office/officeart/2005/8/quickstyle/simple1" qsCatId="simple" csTypeId="urn:microsoft.com/office/officeart/2005/8/colors/accent1_1" csCatId="accent1" phldr="1"/>
      <dgm:spPr/>
      <dgm:t>
        <a:bodyPr/>
        <a:lstStyle/>
        <a:p>
          <a:endParaRPr lang="en-US"/>
        </a:p>
      </dgm:t>
    </dgm:pt>
    <dgm:pt modelId="{BD81617F-D3C8-4D34-A855-AEA2DB61827A}">
      <dgm:prSet phldrT="[Text]"/>
      <dgm:spPr/>
      <dgm:t>
        <a:bodyPr anchor="ctr"/>
        <a:lstStyle/>
        <a:p>
          <a:pPr algn="l"/>
          <a:r>
            <a:rPr lang="en-US" dirty="0"/>
            <a:t>Pharmacovigilance and drug safety</a:t>
          </a:r>
        </a:p>
      </dgm:t>
    </dgm:pt>
    <dgm:pt modelId="{1D2A9097-BC95-4832-8317-1E4C05F85F48}" type="parTrans" cxnId="{72576C89-AD9A-47E0-9789-0E356F162F70}">
      <dgm:prSet/>
      <dgm:spPr/>
      <dgm:t>
        <a:bodyPr/>
        <a:lstStyle/>
        <a:p>
          <a:endParaRPr lang="en-US"/>
        </a:p>
      </dgm:t>
    </dgm:pt>
    <dgm:pt modelId="{BC8F38F1-EBB9-4B91-BFAD-F0B596E0E341}" type="sibTrans" cxnId="{72576C89-AD9A-47E0-9789-0E356F162F70}">
      <dgm:prSet/>
      <dgm:spPr/>
      <dgm:t>
        <a:bodyPr/>
        <a:lstStyle/>
        <a:p>
          <a:endParaRPr lang="en-US"/>
        </a:p>
      </dgm:t>
    </dgm:pt>
    <dgm:pt modelId="{C3305BEB-C070-4750-A8E2-FFECE29649D4}">
      <dgm:prSet phldrT="[Text]"/>
      <dgm:spPr/>
      <dgm:t>
        <a:bodyPr anchor="ctr"/>
        <a:lstStyle/>
        <a:p>
          <a:r>
            <a:rPr lang="en-US" dirty="0"/>
            <a:t>Clinical evaluation and device safety</a:t>
          </a:r>
        </a:p>
      </dgm:t>
    </dgm:pt>
    <dgm:pt modelId="{8F4B4CF8-B9F3-404A-AA79-EDE0E276A969}" type="parTrans" cxnId="{D76CB81F-ECF7-43C1-A5A6-0CCD4F7CB758}">
      <dgm:prSet/>
      <dgm:spPr/>
      <dgm:t>
        <a:bodyPr/>
        <a:lstStyle/>
        <a:p>
          <a:endParaRPr lang="en-US"/>
        </a:p>
      </dgm:t>
    </dgm:pt>
    <dgm:pt modelId="{3878826E-7CDD-4992-84C9-B76D16EEF92F}" type="sibTrans" cxnId="{D76CB81F-ECF7-43C1-A5A6-0CCD4F7CB758}">
      <dgm:prSet/>
      <dgm:spPr/>
      <dgm:t>
        <a:bodyPr/>
        <a:lstStyle/>
        <a:p>
          <a:endParaRPr lang="en-US"/>
        </a:p>
      </dgm:t>
    </dgm:pt>
    <dgm:pt modelId="{88210254-4901-47B8-A463-694737787C12}">
      <dgm:prSet phldrT="[Text]"/>
      <dgm:spPr/>
      <dgm:t>
        <a:bodyPr anchor="ctr"/>
        <a:lstStyle/>
        <a:p>
          <a:r>
            <a:rPr lang="en-US" dirty="0"/>
            <a:t>Systematic review for evidence-based medicine</a:t>
          </a:r>
        </a:p>
      </dgm:t>
    </dgm:pt>
    <dgm:pt modelId="{92358D05-2004-43C6-9428-0EE79AA4C5D1}" type="parTrans" cxnId="{50968112-F886-433E-9015-379DD23604A3}">
      <dgm:prSet/>
      <dgm:spPr/>
      <dgm:t>
        <a:bodyPr/>
        <a:lstStyle/>
        <a:p>
          <a:endParaRPr lang="en-US"/>
        </a:p>
      </dgm:t>
    </dgm:pt>
    <dgm:pt modelId="{F06D9578-B9F6-47C1-B54E-B4A78B81A038}" type="sibTrans" cxnId="{50968112-F886-433E-9015-379DD23604A3}">
      <dgm:prSet/>
      <dgm:spPr/>
      <dgm:t>
        <a:bodyPr/>
        <a:lstStyle/>
        <a:p>
          <a:endParaRPr lang="en-US"/>
        </a:p>
      </dgm:t>
    </dgm:pt>
    <dgm:pt modelId="{082C38BD-276D-446F-900B-9FFD0BC26051}" type="pres">
      <dgm:prSet presAssocID="{EDA0400A-FD37-4ABB-AE10-72207B71562D}" presName="Name0" presStyleCnt="0">
        <dgm:presLayoutVars>
          <dgm:dir/>
          <dgm:resizeHandles val="exact"/>
        </dgm:presLayoutVars>
      </dgm:prSet>
      <dgm:spPr/>
    </dgm:pt>
    <dgm:pt modelId="{830D59F0-A3CC-4090-B08D-A09E1AE875D0}" type="pres">
      <dgm:prSet presAssocID="{EDA0400A-FD37-4ABB-AE10-72207B71562D}" presName="bkgdShp" presStyleLbl="alignAccFollowNode1" presStyleIdx="0" presStyleCnt="1"/>
      <dgm:spPr>
        <a:ln>
          <a:solidFill>
            <a:schemeClr val="bg1">
              <a:alpha val="90000"/>
            </a:schemeClr>
          </a:solidFill>
        </a:ln>
      </dgm:spPr>
    </dgm:pt>
    <dgm:pt modelId="{471F1612-E0AF-4354-82D3-45DC332182F3}" type="pres">
      <dgm:prSet presAssocID="{EDA0400A-FD37-4ABB-AE10-72207B71562D}" presName="linComp" presStyleCnt="0"/>
      <dgm:spPr/>
    </dgm:pt>
    <dgm:pt modelId="{C8A558D6-5BE4-4D19-9933-0638248C2F09}" type="pres">
      <dgm:prSet presAssocID="{BD81617F-D3C8-4D34-A855-AEA2DB61827A}" presName="compNode" presStyleCnt="0"/>
      <dgm:spPr/>
    </dgm:pt>
    <dgm:pt modelId="{60F44AD4-58C5-420D-B02F-9066D974CD4D}" type="pres">
      <dgm:prSet presAssocID="{BD81617F-D3C8-4D34-A855-AEA2DB61827A}" presName="node" presStyleLbl="node1" presStyleIdx="0" presStyleCnt="3" custScaleY="48452">
        <dgm:presLayoutVars>
          <dgm:bulletEnabled val="1"/>
        </dgm:presLayoutVars>
      </dgm:prSet>
      <dgm:spPr/>
    </dgm:pt>
    <dgm:pt modelId="{6A27EB18-0923-4002-9209-ED1F54126514}" type="pres">
      <dgm:prSet presAssocID="{BD81617F-D3C8-4D34-A855-AEA2DB61827A}" presName="invisiNode" presStyleLbl="node1" presStyleIdx="0" presStyleCnt="3"/>
      <dgm:spPr/>
    </dgm:pt>
    <dgm:pt modelId="{BBE4A31C-C9B9-4D44-A9DB-3B891CAD7E05}" type="pres">
      <dgm:prSet presAssocID="{BD81617F-D3C8-4D34-A855-AEA2DB61827A}" presName="imagNode" presStyleLbl="fgImgPlace1" presStyleIdx="0" presStyleCnt="3" custScaleY="223257"/>
      <dgm:spPr>
        <a:blipFill rotWithShape="1">
          <a:blip xmlns:r="http://schemas.openxmlformats.org/officeDocument/2006/relationships" r:embed="rId1"/>
          <a:stretch>
            <a:fillRect/>
          </a:stretch>
        </a:blipFill>
      </dgm:spPr>
    </dgm:pt>
    <dgm:pt modelId="{DE1F810D-D1E0-4151-921F-EB74D667F678}" type="pres">
      <dgm:prSet presAssocID="{BC8F38F1-EBB9-4B91-BFAD-F0B596E0E341}" presName="sibTrans" presStyleLbl="sibTrans2D1" presStyleIdx="0" presStyleCnt="0"/>
      <dgm:spPr/>
    </dgm:pt>
    <dgm:pt modelId="{745C8615-212B-4995-8277-1BE30E124D74}" type="pres">
      <dgm:prSet presAssocID="{C3305BEB-C070-4750-A8E2-FFECE29649D4}" presName="compNode" presStyleCnt="0"/>
      <dgm:spPr/>
    </dgm:pt>
    <dgm:pt modelId="{21D20963-E1D0-466B-B520-8191B98973BD}" type="pres">
      <dgm:prSet presAssocID="{C3305BEB-C070-4750-A8E2-FFECE29649D4}" presName="node" presStyleLbl="node1" presStyleIdx="1" presStyleCnt="3" custScaleY="48452">
        <dgm:presLayoutVars>
          <dgm:bulletEnabled val="1"/>
        </dgm:presLayoutVars>
      </dgm:prSet>
      <dgm:spPr/>
    </dgm:pt>
    <dgm:pt modelId="{8FBF32B9-5083-4E2F-999E-75B1E9255AB2}" type="pres">
      <dgm:prSet presAssocID="{C3305BEB-C070-4750-A8E2-FFECE29649D4}" presName="invisiNode" presStyleLbl="node1" presStyleIdx="1" presStyleCnt="3"/>
      <dgm:spPr/>
    </dgm:pt>
    <dgm:pt modelId="{8C1ED9B0-2D98-4157-8763-6F591AAAB262}" type="pres">
      <dgm:prSet presAssocID="{C3305BEB-C070-4750-A8E2-FFECE29649D4}" presName="imagNode" presStyleLbl="fgImgPlace1" presStyleIdx="1" presStyleCnt="3" custScaleY="223257"/>
      <dgm:spPr>
        <a:blipFill rotWithShape="1">
          <a:blip xmlns:r="http://schemas.openxmlformats.org/officeDocument/2006/relationships" r:embed="rId2"/>
          <a:stretch>
            <a:fillRect/>
          </a:stretch>
        </a:blipFill>
      </dgm:spPr>
    </dgm:pt>
    <dgm:pt modelId="{5CB775D9-B2FB-48D2-98A3-A814FABB03FD}" type="pres">
      <dgm:prSet presAssocID="{3878826E-7CDD-4992-84C9-B76D16EEF92F}" presName="sibTrans" presStyleLbl="sibTrans2D1" presStyleIdx="0" presStyleCnt="0"/>
      <dgm:spPr/>
    </dgm:pt>
    <dgm:pt modelId="{E8B7D860-FF0E-4E0D-8913-0B57A2382243}" type="pres">
      <dgm:prSet presAssocID="{88210254-4901-47B8-A463-694737787C12}" presName="compNode" presStyleCnt="0"/>
      <dgm:spPr/>
    </dgm:pt>
    <dgm:pt modelId="{F68FBC52-EB26-449E-9215-A6F4F7F21408}" type="pres">
      <dgm:prSet presAssocID="{88210254-4901-47B8-A463-694737787C12}" presName="node" presStyleLbl="node1" presStyleIdx="2" presStyleCnt="3" custScaleY="48452">
        <dgm:presLayoutVars>
          <dgm:bulletEnabled val="1"/>
        </dgm:presLayoutVars>
      </dgm:prSet>
      <dgm:spPr/>
    </dgm:pt>
    <dgm:pt modelId="{BC72EDC1-2C45-419C-ABA7-4D4F5CE22D44}" type="pres">
      <dgm:prSet presAssocID="{88210254-4901-47B8-A463-694737787C12}" presName="invisiNode" presStyleLbl="node1" presStyleIdx="2" presStyleCnt="3"/>
      <dgm:spPr/>
    </dgm:pt>
    <dgm:pt modelId="{3D057A3C-4DFD-4351-B1BF-C7DAA34B718C}" type="pres">
      <dgm:prSet presAssocID="{88210254-4901-47B8-A463-694737787C12}" presName="imagNode" presStyleLbl="fgImgPlace1" presStyleIdx="2" presStyleCnt="3" custScaleY="223257"/>
      <dgm:spPr>
        <a:blipFill rotWithShape="1">
          <a:blip xmlns:r="http://schemas.openxmlformats.org/officeDocument/2006/relationships" r:embed="rId3"/>
          <a:stretch>
            <a:fillRect/>
          </a:stretch>
        </a:blipFill>
      </dgm:spPr>
    </dgm:pt>
  </dgm:ptLst>
  <dgm:cxnLst>
    <dgm:cxn modelId="{72576C89-AD9A-47E0-9789-0E356F162F70}" srcId="{EDA0400A-FD37-4ABB-AE10-72207B71562D}" destId="{BD81617F-D3C8-4D34-A855-AEA2DB61827A}" srcOrd="0" destOrd="0" parTransId="{1D2A9097-BC95-4832-8317-1E4C05F85F48}" sibTransId="{BC8F38F1-EBB9-4B91-BFAD-F0B596E0E341}"/>
    <dgm:cxn modelId="{E20C5A89-4504-45AB-AF83-60C03B9BE456}" type="presOf" srcId="{C3305BEB-C070-4750-A8E2-FFECE29649D4}" destId="{21D20963-E1D0-466B-B520-8191B98973BD}" srcOrd="0" destOrd="0" presId="urn:microsoft.com/office/officeart/2005/8/layout/pList2"/>
    <dgm:cxn modelId="{D0A28E64-C0B8-495F-9B6F-FF1B20506D59}" type="presOf" srcId="{3878826E-7CDD-4992-84C9-B76D16EEF92F}" destId="{5CB775D9-B2FB-48D2-98A3-A814FABB03FD}" srcOrd="0" destOrd="0" presId="urn:microsoft.com/office/officeart/2005/8/layout/pList2"/>
    <dgm:cxn modelId="{D76CB81F-ECF7-43C1-A5A6-0CCD4F7CB758}" srcId="{EDA0400A-FD37-4ABB-AE10-72207B71562D}" destId="{C3305BEB-C070-4750-A8E2-FFECE29649D4}" srcOrd="1" destOrd="0" parTransId="{8F4B4CF8-B9F3-404A-AA79-EDE0E276A969}" sibTransId="{3878826E-7CDD-4992-84C9-B76D16EEF92F}"/>
    <dgm:cxn modelId="{E5F0528F-0A3C-422D-B9E9-B96EDCCECF23}" type="presOf" srcId="{EDA0400A-FD37-4ABB-AE10-72207B71562D}" destId="{082C38BD-276D-446F-900B-9FFD0BC26051}" srcOrd="0" destOrd="0" presId="urn:microsoft.com/office/officeart/2005/8/layout/pList2"/>
    <dgm:cxn modelId="{71766201-A16C-441B-86D6-7F794F9570D2}" type="presOf" srcId="{88210254-4901-47B8-A463-694737787C12}" destId="{F68FBC52-EB26-449E-9215-A6F4F7F21408}" srcOrd="0" destOrd="0" presId="urn:microsoft.com/office/officeart/2005/8/layout/pList2"/>
    <dgm:cxn modelId="{50968112-F886-433E-9015-379DD23604A3}" srcId="{EDA0400A-FD37-4ABB-AE10-72207B71562D}" destId="{88210254-4901-47B8-A463-694737787C12}" srcOrd="2" destOrd="0" parTransId="{92358D05-2004-43C6-9428-0EE79AA4C5D1}" sibTransId="{F06D9578-B9F6-47C1-B54E-B4A78B81A038}"/>
    <dgm:cxn modelId="{0F929BD7-64B0-49E3-AEA3-56E3883F3527}" type="presOf" srcId="{BC8F38F1-EBB9-4B91-BFAD-F0B596E0E341}" destId="{DE1F810D-D1E0-4151-921F-EB74D667F678}" srcOrd="0" destOrd="0" presId="urn:microsoft.com/office/officeart/2005/8/layout/pList2"/>
    <dgm:cxn modelId="{C606396E-8431-4E0E-BE0A-2AA99DC09314}" type="presOf" srcId="{BD81617F-D3C8-4D34-A855-AEA2DB61827A}" destId="{60F44AD4-58C5-420D-B02F-9066D974CD4D}" srcOrd="0" destOrd="0" presId="urn:microsoft.com/office/officeart/2005/8/layout/pList2"/>
    <dgm:cxn modelId="{53F19EA3-EFA9-404C-A360-33E08245976E}" type="presParOf" srcId="{082C38BD-276D-446F-900B-9FFD0BC26051}" destId="{830D59F0-A3CC-4090-B08D-A09E1AE875D0}" srcOrd="0" destOrd="0" presId="urn:microsoft.com/office/officeart/2005/8/layout/pList2"/>
    <dgm:cxn modelId="{30E203A8-0522-42C1-8DAE-52651E5A8B6E}" type="presParOf" srcId="{082C38BD-276D-446F-900B-9FFD0BC26051}" destId="{471F1612-E0AF-4354-82D3-45DC332182F3}" srcOrd="1" destOrd="0" presId="urn:microsoft.com/office/officeart/2005/8/layout/pList2"/>
    <dgm:cxn modelId="{C5D766F8-7904-46D3-A9D0-09E0D69FEAB5}" type="presParOf" srcId="{471F1612-E0AF-4354-82D3-45DC332182F3}" destId="{C8A558D6-5BE4-4D19-9933-0638248C2F09}" srcOrd="0" destOrd="0" presId="urn:microsoft.com/office/officeart/2005/8/layout/pList2"/>
    <dgm:cxn modelId="{BF0F29BE-5E6A-412B-A437-A18628FFB9FF}" type="presParOf" srcId="{C8A558D6-5BE4-4D19-9933-0638248C2F09}" destId="{60F44AD4-58C5-420D-B02F-9066D974CD4D}" srcOrd="0" destOrd="0" presId="urn:microsoft.com/office/officeart/2005/8/layout/pList2"/>
    <dgm:cxn modelId="{F3D13DFD-09F3-4883-9B77-7D45A792911E}" type="presParOf" srcId="{C8A558D6-5BE4-4D19-9933-0638248C2F09}" destId="{6A27EB18-0923-4002-9209-ED1F54126514}" srcOrd="1" destOrd="0" presId="urn:microsoft.com/office/officeart/2005/8/layout/pList2"/>
    <dgm:cxn modelId="{3A865020-CCFE-4CC1-801C-23CFBA86B07C}" type="presParOf" srcId="{C8A558D6-5BE4-4D19-9933-0638248C2F09}" destId="{BBE4A31C-C9B9-4D44-A9DB-3B891CAD7E05}" srcOrd="2" destOrd="0" presId="urn:microsoft.com/office/officeart/2005/8/layout/pList2"/>
    <dgm:cxn modelId="{B8D9CE10-296D-4619-AEDF-4AD5DEB946A8}" type="presParOf" srcId="{471F1612-E0AF-4354-82D3-45DC332182F3}" destId="{DE1F810D-D1E0-4151-921F-EB74D667F678}" srcOrd="1" destOrd="0" presId="urn:microsoft.com/office/officeart/2005/8/layout/pList2"/>
    <dgm:cxn modelId="{3DB8EE05-E049-48C8-9070-E873DC3E082E}" type="presParOf" srcId="{471F1612-E0AF-4354-82D3-45DC332182F3}" destId="{745C8615-212B-4995-8277-1BE30E124D74}" srcOrd="2" destOrd="0" presId="urn:microsoft.com/office/officeart/2005/8/layout/pList2"/>
    <dgm:cxn modelId="{3F8F74F1-C70E-4668-AD2A-C8B363489FC0}" type="presParOf" srcId="{745C8615-212B-4995-8277-1BE30E124D74}" destId="{21D20963-E1D0-466B-B520-8191B98973BD}" srcOrd="0" destOrd="0" presId="urn:microsoft.com/office/officeart/2005/8/layout/pList2"/>
    <dgm:cxn modelId="{5542F56C-FBC1-4149-B374-EB71CFE3A658}" type="presParOf" srcId="{745C8615-212B-4995-8277-1BE30E124D74}" destId="{8FBF32B9-5083-4E2F-999E-75B1E9255AB2}" srcOrd="1" destOrd="0" presId="urn:microsoft.com/office/officeart/2005/8/layout/pList2"/>
    <dgm:cxn modelId="{99592DAB-A5E7-489D-8749-7FC1BE6274E7}" type="presParOf" srcId="{745C8615-212B-4995-8277-1BE30E124D74}" destId="{8C1ED9B0-2D98-4157-8763-6F591AAAB262}" srcOrd="2" destOrd="0" presId="urn:microsoft.com/office/officeart/2005/8/layout/pList2"/>
    <dgm:cxn modelId="{E89F404E-4916-4B40-9C40-20D7111B67CD}" type="presParOf" srcId="{471F1612-E0AF-4354-82D3-45DC332182F3}" destId="{5CB775D9-B2FB-48D2-98A3-A814FABB03FD}" srcOrd="3" destOrd="0" presId="urn:microsoft.com/office/officeart/2005/8/layout/pList2"/>
    <dgm:cxn modelId="{3F529E5F-CEC0-4763-8190-94882B5EC9B6}" type="presParOf" srcId="{471F1612-E0AF-4354-82D3-45DC332182F3}" destId="{E8B7D860-FF0E-4E0D-8913-0B57A2382243}" srcOrd="4" destOrd="0" presId="urn:microsoft.com/office/officeart/2005/8/layout/pList2"/>
    <dgm:cxn modelId="{6D9E5978-C813-47A9-BD2E-783989641E46}" type="presParOf" srcId="{E8B7D860-FF0E-4E0D-8913-0B57A2382243}" destId="{F68FBC52-EB26-449E-9215-A6F4F7F21408}" srcOrd="0" destOrd="0" presId="urn:microsoft.com/office/officeart/2005/8/layout/pList2"/>
    <dgm:cxn modelId="{79E5C365-DEB0-41F5-870E-5F1B7A5F6391}" type="presParOf" srcId="{E8B7D860-FF0E-4E0D-8913-0B57A2382243}" destId="{BC72EDC1-2C45-419C-ABA7-4D4F5CE22D44}" srcOrd="1" destOrd="0" presId="urn:microsoft.com/office/officeart/2005/8/layout/pList2"/>
    <dgm:cxn modelId="{6610AFD9-6CE0-470E-9AC6-2786442A5EE5}" type="presParOf" srcId="{E8B7D860-FF0E-4E0D-8913-0B57A2382243}" destId="{3D057A3C-4DFD-4351-B1BF-C7DAA34B718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D59F0-A3CC-4090-B08D-A09E1AE875D0}">
      <dsp:nvSpPr>
        <dsp:cNvPr id="0" name=""/>
        <dsp:cNvSpPr/>
      </dsp:nvSpPr>
      <dsp:spPr>
        <a:xfrm>
          <a:off x="0" y="0"/>
          <a:ext cx="8237538" cy="2203846"/>
        </a:xfrm>
        <a:prstGeom prst="roundRect">
          <a:avLst>
            <a:gd name="adj" fmla="val 10000"/>
          </a:avLst>
        </a:prstGeom>
        <a:solidFill>
          <a:schemeClr val="lt1">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BBE4A31C-C9B9-4D44-A9DB-3B891CAD7E05}">
      <dsp:nvSpPr>
        <dsp:cNvPr id="0" name=""/>
        <dsp:cNvSpPr/>
      </dsp:nvSpPr>
      <dsp:spPr>
        <a:xfrm>
          <a:off x="247126" y="-3959"/>
          <a:ext cx="2419776" cy="36081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44AD4-58C5-420D-B02F-9066D974CD4D}">
      <dsp:nvSpPr>
        <dsp:cNvPr id="0" name=""/>
        <dsp:cNvSpPr/>
      </dsp:nvSpPr>
      <dsp:spPr>
        <a:xfrm rot="10800000">
          <a:off x="247126" y="3596298"/>
          <a:ext cx="2419776" cy="1305098"/>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Pharmacovigilance and drug safety</a:t>
          </a:r>
        </a:p>
      </dsp:txBody>
      <dsp:txXfrm rot="10800000">
        <a:off x="287262" y="3596298"/>
        <a:ext cx="2339504" cy="1264962"/>
      </dsp:txXfrm>
    </dsp:sp>
    <dsp:sp modelId="{8C1ED9B0-2D98-4157-8763-6F591AAAB262}">
      <dsp:nvSpPr>
        <dsp:cNvPr id="0" name=""/>
        <dsp:cNvSpPr/>
      </dsp:nvSpPr>
      <dsp:spPr>
        <a:xfrm>
          <a:off x="2908880" y="-3959"/>
          <a:ext cx="2419776" cy="360817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20963-E1D0-466B-B520-8191B98973BD}">
      <dsp:nvSpPr>
        <dsp:cNvPr id="0" name=""/>
        <dsp:cNvSpPr/>
      </dsp:nvSpPr>
      <dsp:spPr>
        <a:xfrm rot="10800000">
          <a:off x="2908880" y="3596298"/>
          <a:ext cx="2419776" cy="1305098"/>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Clinical evaluation and device safety</a:t>
          </a:r>
        </a:p>
      </dsp:txBody>
      <dsp:txXfrm rot="10800000">
        <a:off x="2949016" y="3596298"/>
        <a:ext cx="2339504" cy="1264962"/>
      </dsp:txXfrm>
    </dsp:sp>
    <dsp:sp modelId="{3D057A3C-4DFD-4351-B1BF-C7DAA34B718C}">
      <dsp:nvSpPr>
        <dsp:cNvPr id="0" name=""/>
        <dsp:cNvSpPr/>
      </dsp:nvSpPr>
      <dsp:spPr>
        <a:xfrm>
          <a:off x="5570635" y="-3959"/>
          <a:ext cx="2419776" cy="360817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FBC52-EB26-449E-9215-A6F4F7F21408}">
      <dsp:nvSpPr>
        <dsp:cNvPr id="0" name=""/>
        <dsp:cNvSpPr/>
      </dsp:nvSpPr>
      <dsp:spPr>
        <a:xfrm rot="10800000">
          <a:off x="5570635" y="3596298"/>
          <a:ext cx="2419776" cy="1305098"/>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Systematic review for evidence-based medicine</a:t>
          </a:r>
        </a:p>
      </dsp:txBody>
      <dsp:txXfrm rot="10800000">
        <a:off x="5610771" y="3596298"/>
        <a:ext cx="2339504" cy="126496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BB11543-0ECE-43AD-ABFE-C442CE9CEE7A}" type="datetimeFigureOut">
              <a:rPr lang="en-US" smtClean="0"/>
              <a:t>8/25/2017</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0536F93-1A5E-4EE8-89E8-70AFBD39FBF0}" type="slidenum">
              <a:rPr lang="en-US" smtClean="0"/>
              <a:t>‹#›</a:t>
            </a:fld>
            <a:endParaRPr lang="en-US"/>
          </a:p>
        </p:txBody>
      </p:sp>
    </p:spTree>
    <p:extLst>
      <p:ext uri="{BB962C8B-B14F-4D97-AF65-F5344CB8AC3E}">
        <p14:creationId xmlns:p14="http://schemas.microsoft.com/office/powerpoint/2010/main" val="2634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p:spPr>
      </p:sp>
      <p:sp>
        <p:nvSpPr>
          <p:cNvPr id="3" name="Notes Placeholder 2"/>
          <p:cNvSpPr>
            <a:spLocks noGrp="1"/>
          </p:cNvSpPr>
          <p:nvPr>
            <p:ph type="body" idx="1"/>
          </p:nvPr>
        </p:nvSpPr>
        <p:spPr/>
        <p:txBody>
          <a:bodyPr/>
          <a:lstStyle/>
          <a:p>
            <a:r>
              <a:rPr lang="en-GB" sz="1000" kern="1200" baseline="0" dirty="0">
                <a:solidFill>
                  <a:schemeClr val="tx1"/>
                </a:solidFill>
                <a:effectLst/>
                <a:latin typeface="+mn-lt"/>
                <a:ea typeface="ＭＳ Ｐゴシック" charset="0"/>
                <a:cs typeface="ＭＳ Ｐゴシック" charset="0"/>
              </a:rPr>
              <a:t>Embase supports many biomedical medical research area, such as evidence-based medicine, evidence based decision-making, drug safety monitoring, medical device safety and devices development. </a:t>
            </a:r>
          </a:p>
          <a:p>
            <a:r>
              <a:rPr lang="en-GB" sz="1000" kern="1200" baseline="0" dirty="0">
                <a:solidFill>
                  <a:schemeClr val="tx1"/>
                </a:solidFill>
                <a:effectLst/>
                <a:latin typeface="+mn-lt"/>
                <a:ea typeface="ＭＳ Ｐゴシック" charset="0"/>
                <a:cs typeface="ＭＳ Ｐゴシック" charset="0"/>
              </a:rPr>
              <a:t>Embase achieves it by delivering the trusted, structured biomedical information and precise retrieval tools.</a:t>
            </a:r>
          </a:p>
          <a:p>
            <a:endParaRPr lang="en-GB" sz="1000" kern="1200" baseline="0" dirty="0">
              <a:solidFill>
                <a:schemeClr val="tx1"/>
              </a:solidFill>
              <a:effectLst/>
              <a:latin typeface="+mn-lt"/>
              <a:ea typeface="ＭＳ Ｐゴシック" charset="0"/>
              <a:cs typeface="ＭＳ Ｐゴシック" charset="0"/>
            </a:endParaRPr>
          </a:p>
          <a:p>
            <a:r>
              <a:rPr lang="en-GB" sz="1000" kern="1200" baseline="0" dirty="0">
                <a:solidFill>
                  <a:schemeClr val="tx1"/>
                </a:solidFill>
                <a:effectLst/>
                <a:latin typeface="+mn-lt"/>
                <a:ea typeface="ＭＳ Ｐゴシック" charset="0"/>
                <a:cs typeface="ＭＳ Ｐゴシック" charset="0"/>
              </a:rPr>
              <a:t>Objectives: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kern="1200" baseline="0" dirty="0">
                <a:solidFill>
                  <a:schemeClr val="tx1"/>
                </a:solidFill>
                <a:effectLst/>
                <a:latin typeface="+mn-lt"/>
                <a:ea typeface="ＭＳ Ｐゴシック" charset="0"/>
                <a:cs typeface="ＭＳ Ｐゴシック" charset="0"/>
              </a:rPr>
              <a:t>R</a:t>
            </a:r>
            <a:r>
              <a:rPr lang="en-GB" sz="1000" kern="1200" baseline="0" dirty="0">
                <a:solidFill>
                  <a:schemeClr val="tx1"/>
                </a:solidFill>
                <a:effectLst/>
                <a:latin typeface="+mn-lt"/>
                <a:ea typeface="ＭＳ Ｐゴシック" charset="0"/>
                <a:cs typeface="ＭＳ Ｐゴシック" charset="0"/>
              </a:rPr>
              <a:t>efresh basic knowledge about Embase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kern="1200" baseline="0" dirty="0">
                <a:solidFill>
                  <a:schemeClr val="tx1"/>
                </a:solidFill>
                <a:effectLst/>
                <a:latin typeface="+mn-lt"/>
                <a:ea typeface="ＭＳ Ｐゴシック" charset="0"/>
                <a:cs typeface="ＭＳ Ｐゴシック" charset="0"/>
              </a:rPr>
              <a:t>Learn how to do basic searches in Embase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kern="1200" baseline="0" dirty="0">
                <a:solidFill>
                  <a:schemeClr val="tx1"/>
                </a:solidFill>
                <a:effectLst/>
                <a:latin typeface="+mn-lt"/>
                <a:ea typeface="ＭＳ Ｐゴシック" charset="0"/>
                <a:cs typeface="ＭＳ Ｐゴシック" charset="0"/>
              </a:rPr>
              <a:t>For beginner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tx1"/>
              </a:solidFill>
              <a:effectLst/>
              <a:latin typeface="+mn-lt"/>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ＭＳ Ｐゴシック" charset="0"/>
                <a:cs typeface="ＭＳ Ｐゴシック" charset="0"/>
              </a:rPr>
              <a:t>Wish to gain Deep knowledge, refer you to previous webinar recordings for advanced searching skills, which can be found in support hub.</a:t>
            </a:r>
          </a:p>
        </p:txBody>
      </p:sp>
      <p:sp>
        <p:nvSpPr>
          <p:cNvPr id="4" name="Slide Number Placeholder 3"/>
          <p:cNvSpPr>
            <a:spLocks noGrp="1"/>
          </p:cNvSpPr>
          <p:nvPr>
            <p:ph type="sldNum" sz="quarter" idx="10"/>
          </p:nvPr>
        </p:nvSpPr>
        <p:spPr/>
        <p:txBody>
          <a:bodyPr/>
          <a:lstStyle/>
          <a:p>
            <a:fld id="{DB690B0F-A299-40C6-9198-69FFF333FD5C}" type="slidenum">
              <a:rPr lang="en-US"/>
              <a:t>1</a:t>
            </a:fld>
            <a:endParaRPr lang="en-US"/>
          </a:p>
        </p:txBody>
      </p:sp>
    </p:spTree>
    <p:extLst>
      <p:ext uri="{BB962C8B-B14F-4D97-AF65-F5344CB8AC3E}">
        <p14:creationId xmlns:p14="http://schemas.microsoft.com/office/powerpoint/2010/main" val="327636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Non-English </a:t>
            </a:r>
            <a:r>
              <a:rPr lang="en-GB" sz="1000" kern="1200" baseline="0" dirty="0">
                <a:solidFill>
                  <a:schemeClr val="tx1"/>
                </a:solidFill>
                <a:effectLst/>
                <a:latin typeface="+mn-lt"/>
                <a:ea typeface="+mn-ea"/>
                <a:cs typeface="+mn-cs"/>
              </a:rPr>
              <a:t>languages' records added in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mn-ea"/>
                <a:cs typeface="+mn-cs"/>
              </a:rPr>
              <a:t>Embase has more unique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mn-ea"/>
                <a:cs typeface="+mn-cs"/>
              </a:rPr>
              <a:t>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mn-ea"/>
                <a:cs typeface="+mn-cs"/>
              </a:rPr>
              <a:t>the Chinese and French content are added in Embase is almost twice of that in MEDLINE;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mn-ea"/>
                <a:cs typeface="+mn-cs"/>
              </a:rPr>
              <a:t>Spanish language content was almost 3 times than that in MEDLINE.</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10</a:t>
            </a:fld>
            <a:endParaRPr lang="en-US"/>
          </a:p>
        </p:txBody>
      </p:sp>
    </p:spTree>
    <p:extLst>
      <p:ext uri="{BB962C8B-B14F-4D97-AF65-F5344CB8AC3E}">
        <p14:creationId xmlns:p14="http://schemas.microsoft.com/office/powerpoint/2010/main" val="8160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non-English randomized control trials are important</a:t>
            </a:r>
            <a:r>
              <a:rPr lang="en-GB" sz="1000" kern="1200" baseline="0" dirty="0">
                <a:solidFill>
                  <a:schemeClr val="tx1"/>
                </a:solidFill>
                <a:effectLst/>
                <a:latin typeface="+mn-lt"/>
                <a:ea typeface="+mn-ea"/>
                <a:cs typeface="+mn-cs"/>
              </a:rPr>
              <a:t> for systematic and drug safety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tx1"/>
                </a:solidFill>
                <a:effectLst/>
                <a:latin typeface="+mn-lt"/>
                <a:ea typeface="+mn-ea"/>
                <a:cs typeface="+mn-cs"/>
              </a:rPr>
              <a:t>Embase has more unique converge in various non-English languages.</a:t>
            </a:r>
            <a:endParaRPr lang="en-US" sz="1000" kern="1200" dirty="0">
              <a:solidFill>
                <a:schemeClr val="tx1"/>
              </a:solidFill>
              <a:effectLst/>
              <a:latin typeface="+mn-lt"/>
              <a:ea typeface="+mn-ea"/>
              <a:cs typeface="+mn-cs"/>
            </a:endParaRPr>
          </a:p>
          <a:p>
            <a:endParaRPr lang="en-US" sz="1000" dirty="0"/>
          </a:p>
          <a:p>
            <a:r>
              <a:rPr lang="en-US" sz="1000" dirty="0"/>
              <a:t>[This concludes</a:t>
            </a:r>
            <a:r>
              <a:rPr lang="en-US" sz="1000" baseline="0" dirty="0"/>
              <a:t> the part of content coverage in Embase.]</a:t>
            </a:r>
            <a:endParaRPr lang="en-US" sz="1000" dirty="0"/>
          </a:p>
        </p:txBody>
      </p:sp>
      <p:sp>
        <p:nvSpPr>
          <p:cNvPr id="4" name="Slide Number Placeholder 3"/>
          <p:cNvSpPr>
            <a:spLocks noGrp="1"/>
          </p:cNvSpPr>
          <p:nvPr>
            <p:ph type="sldNum" sz="quarter" idx="10"/>
          </p:nvPr>
        </p:nvSpPr>
        <p:spPr/>
        <p:txBody>
          <a:bodyPr/>
          <a:lstStyle/>
          <a:p>
            <a:fld id="{40536F93-1A5E-4EE8-89E8-70AFBD39FBF0}" type="slidenum">
              <a:rPr lang="en-US" smtClean="0"/>
              <a:t>11</a:t>
            </a:fld>
            <a:endParaRPr lang="en-US"/>
          </a:p>
        </p:txBody>
      </p:sp>
    </p:spTree>
    <p:extLst>
      <p:ext uri="{BB962C8B-B14F-4D97-AF65-F5344CB8AC3E}">
        <p14:creationId xmlns:p14="http://schemas.microsoft.com/office/powerpoint/2010/main" val="183398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12</a:t>
            </a:fld>
            <a:endParaRPr lang="en-US"/>
          </a:p>
        </p:txBody>
      </p:sp>
    </p:spTree>
    <p:extLst>
      <p:ext uri="{BB962C8B-B14F-4D97-AF65-F5344CB8AC3E}">
        <p14:creationId xmlns:p14="http://schemas.microsoft.com/office/powerpoint/2010/main" val="157648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a:t>
            </a:r>
            <a:r>
              <a:rPr lang="en-GB" sz="800" baseline="0" dirty="0"/>
              <a:t> case report of multi-drug intoxication</a:t>
            </a:r>
          </a:p>
          <a:p>
            <a:r>
              <a:rPr lang="en-GB" sz="800" baseline="0" dirty="0"/>
              <a:t>A patient presented in the hospital had 5 different medications, in combination of alcohol.  </a:t>
            </a:r>
          </a:p>
          <a:p>
            <a:r>
              <a:rPr lang="en-GB" sz="800" baseline="0" dirty="0"/>
              <a:t>In abstract, only 4 drugs were highlighted. </a:t>
            </a:r>
          </a:p>
          <a:p>
            <a:pPr marL="228600" indent="-228600">
              <a:buAutoNum type="arabicParenBoth"/>
            </a:pPr>
            <a:r>
              <a:rPr lang="en-GB" sz="800" baseline="0" dirty="0"/>
              <a:t>However the full text article described the 5</a:t>
            </a:r>
            <a:r>
              <a:rPr lang="en-GB" sz="800" baseline="30000" dirty="0"/>
              <a:t>th</a:t>
            </a:r>
            <a:r>
              <a:rPr lang="en-GB" sz="800" baseline="0" dirty="0"/>
              <a:t> drug co-used with other 4 drugs, which is fluoxetine. </a:t>
            </a:r>
          </a:p>
          <a:p>
            <a:pPr marL="228600" indent="-228600">
              <a:buAutoNum type="arabicParenBoth"/>
            </a:pPr>
            <a:r>
              <a:rPr lang="en-GB" sz="800" baseline="0" dirty="0"/>
              <a:t>Table 1 summaries the plasma level of </a:t>
            </a:r>
            <a:r>
              <a:rPr lang="en-GB" sz="800" baseline="0" dirty="0"/>
              <a:t>fluoxetine </a:t>
            </a:r>
            <a:r>
              <a:rPr lang="en-GB" sz="800" b="0" i="0" kern="1200" dirty="0">
                <a:solidFill>
                  <a:schemeClr val="tx1"/>
                </a:solidFill>
                <a:effectLst/>
                <a:latin typeface="+mn-lt"/>
                <a:ea typeface="+mn-ea"/>
                <a:cs typeface="+mn-cs"/>
              </a:rPr>
              <a:t>upon Emergency Department (ED) arrival. </a:t>
            </a:r>
            <a:r>
              <a:rPr lang="en-GB" sz="800" baseline="0" dirty="0"/>
              <a:t>If we only search title and abstract, you will definitely miss this particular drug information.</a:t>
            </a:r>
          </a:p>
          <a:p>
            <a:pPr marL="228600" indent="-228600">
              <a:buAutoNum type="arabicParenBoth"/>
            </a:pPr>
            <a:r>
              <a:rPr lang="en-GB" sz="800" baseline="0" dirty="0"/>
              <a:t>Because this article is a “PubMed – not – MEDLINE’ article. The drug information is not indexed in MEDLINE. You will not be able to retrieve this article by searching “fluoxetine’ in MEDLINE.</a:t>
            </a:r>
          </a:p>
          <a:p>
            <a:pPr marL="228600" indent="-228600">
              <a:buAutoNum type="arabicParenBoth"/>
            </a:pPr>
            <a:r>
              <a:rPr lang="en-GB" sz="800" baseline="0" dirty="0"/>
              <a:t>Differently, Embase indexes this drug term, and more</a:t>
            </a:r>
          </a:p>
          <a:p>
            <a:endParaRPr lang="en-GB" sz="800" dirty="0"/>
          </a:p>
        </p:txBody>
      </p:sp>
      <p:sp>
        <p:nvSpPr>
          <p:cNvPr id="4" name="Slide Number Placeholder 3"/>
          <p:cNvSpPr>
            <a:spLocks noGrp="1"/>
          </p:cNvSpPr>
          <p:nvPr>
            <p:ph type="sldNum" sz="quarter" idx="10"/>
          </p:nvPr>
        </p:nvSpPr>
        <p:spPr/>
        <p:txBody>
          <a:bodyPr/>
          <a:lstStyle/>
          <a:p>
            <a:fld id="{40536F93-1A5E-4EE8-89E8-70AFBD39FBF0}" type="slidenum">
              <a:rPr lang="en-US" smtClean="0"/>
              <a:t>13</a:t>
            </a:fld>
            <a:endParaRPr lang="en-US"/>
          </a:p>
        </p:txBody>
      </p:sp>
    </p:spTree>
    <p:extLst>
      <p:ext uri="{BB962C8B-B14F-4D97-AF65-F5344CB8AC3E}">
        <p14:creationId xmlns:p14="http://schemas.microsoft.com/office/powerpoint/2010/main" val="12165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aseline="0" dirty="0"/>
              <a:t>fluoxetine and other drug combination information is indexed, too</a:t>
            </a:r>
          </a:p>
          <a:p>
            <a:endParaRPr lang="en-GB" sz="800" baseline="0" dirty="0"/>
          </a:p>
          <a:p>
            <a:r>
              <a:rPr lang="en-GB" sz="800" baseline="0" dirty="0"/>
              <a:t>The points: </a:t>
            </a:r>
          </a:p>
          <a:p>
            <a:pPr marL="228600" indent="-228600">
              <a:buAutoNum type="arabicPeriod"/>
            </a:pPr>
            <a:r>
              <a:rPr lang="en-GB" sz="800" baseline="0" dirty="0"/>
              <a:t>Full text indexing, not only in title, abstract and citations</a:t>
            </a:r>
          </a:p>
          <a:p>
            <a:pPr marL="228600" indent="-228600">
              <a:buAutoNum type="arabicPeriod"/>
            </a:pPr>
            <a:r>
              <a:rPr lang="en-GB" sz="800" baseline="0" dirty="0"/>
              <a:t>Manual indexing picks up the important information in the table, and assign the relationship</a:t>
            </a:r>
          </a:p>
          <a:p>
            <a:pPr marL="228600" indent="-228600">
              <a:buAutoNum type="arabicPeriod"/>
            </a:pPr>
            <a:r>
              <a:rPr lang="en-GB" sz="800" baseline="0" dirty="0"/>
              <a:t>Information can be missed if only searching in one database</a:t>
            </a:r>
            <a:endParaRPr lang="en-GB" sz="800" dirty="0"/>
          </a:p>
        </p:txBody>
      </p:sp>
      <p:sp>
        <p:nvSpPr>
          <p:cNvPr id="4" name="Slide Number Placeholder 3"/>
          <p:cNvSpPr>
            <a:spLocks noGrp="1"/>
          </p:cNvSpPr>
          <p:nvPr>
            <p:ph type="sldNum" sz="quarter" idx="10"/>
          </p:nvPr>
        </p:nvSpPr>
        <p:spPr/>
        <p:txBody>
          <a:bodyPr/>
          <a:lstStyle/>
          <a:p>
            <a:fld id="{40536F93-1A5E-4EE8-89E8-70AFBD39FBF0}" type="slidenum">
              <a:rPr lang="en-US" smtClean="0"/>
              <a:t>14</a:t>
            </a:fld>
            <a:endParaRPr lang="en-US"/>
          </a:p>
        </p:txBody>
      </p:sp>
    </p:spTree>
    <p:extLst>
      <p:ext uri="{BB962C8B-B14F-4D97-AF65-F5344CB8AC3E}">
        <p14:creationId xmlns:p14="http://schemas.microsoft.com/office/powerpoint/2010/main" val="315309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96B1E"/>
                </a:solidFill>
                <a:latin typeface="Arial"/>
              </a:rPr>
              <a:t>Indexing principles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96B1E"/>
                </a:solidFill>
                <a:latin typeface="Arial"/>
              </a:rPr>
              <a:t>In Embase, </a:t>
            </a:r>
            <a:r>
              <a:rPr lang="en-US" sz="1200" dirty="0">
                <a:solidFill>
                  <a:srgbClr val="F96B1E"/>
                </a:solidFill>
                <a:latin typeface="Arial"/>
              </a:rPr>
              <a:t>Indexing is a manual process. Trained indexers with biomedical background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a:solidFill>
                  <a:schemeClr val="tx1"/>
                </a:solidFill>
                <a:latin typeface="+mn-lt"/>
                <a:ea typeface="+mn-ea"/>
                <a:cs typeface="+mn-cs"/>
              </a:rPr>
              <a:t>review literature in full text,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prstClr val="black"/>
                </a:solidFill>
                <a:latin typeface="Arial"/>
              </a:rPr>
              <a:t>identify the</a:t>
            </a:r>
            <a:r>
              <a:rPr lang="en-US" sz="1200" baseline="0" dirty="0">
                <a:solidFill>
                  <a:prstClr val="black"/>
                </a:solidFill>
                <a:latin typeface="Arial"/>
              </a:rPr>
              <a:t> </a:t>
            </a:r>
            <a:r>
              <a:rPr lang="en-US" sz="1200" dirty="0">
                <a:solidFill>
                  <a:prstClr val="black"/>
                </a:solidFill>
                <a:latin typeface="Arial"/>
              </a:rPr>
              <a:t>concepts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a:solidFill>
                  <a:schemeClr val="tx1"/>
                </a:solidFill>
                <a:latin typeface="+mn-lt"/>
                <a:ea typeface="+mn-ea"/>
                <a:cs typeface="+mn-cs"/>
              </a:rPr>
              <a:t>add the specific terms to describe the concept.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These specific terms are </a:t>
            </a:r>
            <a:r>
              <a:rPr lang="en-US" sz="1200" dirty="0">
                <a:solidFill>
                  <a:srgbClr val="F96B1E"/>
                </a:solidFill>
                <a:latin typeface="Arial"/>
              </a:rPr>
              <a:t>controlled by the Emtree,</a:t>
            </a:r>
            <a:r>
              <a:rPr lang="en-US" sz="1200" baseline="0" dirty="0">
                <a:solidFill>
                  <a:srgbClr val="F96B1E"/>
                </a:solidFill>
                <a:latin typeface="Arial"/>
              </a:rPr>
              <a:t> and make sure the </a:t>
            </a:r>
            <a:r>
              <a:rPr lang="en-US" sz="1200" dirty="0">
                <a:latin typeface="Arial"/>
              </a:rPr>
              <a:t>concepts are</a:t>
            </a:r>
            <a:r>
              <a:rPr lang="en-US" sz="1200" baseline="0" dirty="0">
                <a:latin typeface="Arial"/>
              </a:rPr>
              <a:t> </a:t>
            </a:r>
            <a:r>
              <a:rPr lang="en-US" sz="1200" dirty="0">
                <a:latin typeface="Arial"/>
              </a:rPr>
              <a:t>expressed consistently in many different ways in the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rPr>
              <a:t>As a result, you will be able</a:t>
            </a:r>
            <a:r>
              <a:rPr lang="en-US" sz="1200" baseline="0" dirty="0">
                <a:latin typeface="Arial"/>
              </a:rPr>
              <a:t> to find the record, no matter how it is mentioned, and no matter where it is mentioned.</a:t>
            </a:r>
            <a:r>
              <a:rPr lang="en-US" sz="1200" dirty="0">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full-text and manual indexing is done for all the records, except </a:t>
            </a:r>
            <a:r>
              <a:rPr lang="en-US" sz="1200" baseline="0" dirty="0">
                <a:solidFill>
                  <a:srgbClr val="F96B1E"/>
                </a:solidFill>
                <a:latin typeface="Arial"/>
              </a:rPr>
              <a:t>the c</a:t>
            </a:r>
            <a:r>
              <a:rPr lang="en-US" sz="1200" dirty="0">
                <a:solidFill>
                  <a:prstClr val="black"/>
                </a:solidFill>
                <a:latin typeface="Arial"/>
              </a:rPr>
              <a:t>onference</a:t>
            </a:r>
            <a:r>
              <a:rPr lang="en-US" sz="1200" baseline="0" dirty="0">
                <a:solidFill>
                  <a:prstClr val="black"/>
                </a:solidFill>
                <a:latin typeface="Arial"/>
              </a:rPr>
              <a:t> abstracts.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96B1E"/>
                </a:solidFill>
                <a:latin typeface="Arial"/>
              </a:rPr>
              <a:t>c</a:t>
            </a:r>
            <a:r>
              <a:rPr lang="en-US" sz="1200" dirty="0">
                <a:solidFill>
                  <a:prstClr val="black"/>
                </a:solidFill>
                <a:latin typeface="Arial"/>
              </a:rPr>
              <a:t>onference</a:t>
            </a:r>
            <a:r>
              <a:rPr lang="en-US" sz="1200" baseline="0" dirty="0">
                <a:solidFill>
                  <a:prstClr val="black"/>
                </a:solidFill>
                <a:latin typeface="Arial"/>
              </a:rPr>
              <a:t> abstracts are indexed by machines</a:t>
            </a:r>
            <a:r>
              <a:rPr lang="en-US" sz="1200" dirty="0">
                <a:solidFill>
                  <a:prstClr val="black"/>
                </a:solidFill>
                <a:latin typeface="Arial"/>
              </a:rPr>
              <a:t>.</a:t>
            </a:r>
          </a:p>
        </p:txBody>
      </p:sp>
      <p:sp>
        <p:nvSpPr>
          <p:cNvPr id="4" name="Slide Number Placeholder 3"/>
          <p:cNvSpPr>
            <a:spLocks noGrp="1"/>
          </p:cNvSpPr>
          <p:nvPr>
            <p:ph type="sldNum" sz="quarter" idx="10"/>
          </p:nvPr>
        </p:nvSpPr>
        <p:spPr/>
        <p:txBody>
          <a:bodyPr/>
          <a:lstStyle/>
          <a:p>
            <a:fld id="{40536F93-1A5E-4EE8-89E8-70AFBD39FBF0}" type="slidenum">
              <a:rPr lang="en-US" smtClean="0"/>
              <a:t>15</a:t>
            </a:fld>
            <a:endParaRPr lang="en-US"/>
          </a:p>
        </p:txBody>
      </p:sp>
    </p:spTree>
    <p:extLst>
      <p:ext uri="{BB962C8B-B14F-4D97-AF65-F5344CB8AC3E}">
        <p14:creationId xmlns:p14="http://schemas.microsoft.com/office/powerpoint/2010/main" val="409024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&lt;a</a:t>
            </a:r>
            <a:r>
              <a:rPr lang="en-GB" baseline="0" dirty="0"/>
              <a:t> randomised placebo- and active-controlled dose-finding study of aclidinium bromide administered twice a day in COPD patients.&gt;</a:t>
            </a:r>
          </a:p>
          <a:p>
            <a:r>
              <a:rPr lang="en-GB" baseline="0" dirty="0"/>
              <a:t>from science direct, published on Pulmonary Pharmacology and Therapeutics, in 2012.</a:t>
            </a:r>
          </a:p>
        </p:txBody>
      </p:sp>
      <p:sp>
        <p:nvSpPr>
          <p:cNvPr id="4" name="Slide Number Placeholder 3"/>
          <p:cNvSpPr>
            <a:spLocks noGrp="1"/>
          </p:cNvSpPr>
          <p:nvPr>
            <p:ph type="sldNum" sz="quarter" idx="10"/>
          </p:nvPr>
        </p:nvSpPr>
        <p:spPr/>
        <p:txBody>
          <a:bodyPr/>
          <a:lstStyle/>
          <a:p>
            <a:fld id="{40536F93-1A5E-4EE8-89E8-70AFBD39FBF0}" type="slidenum">
              <a:rPr lang="en-US" smtClean="0"/>
              <a:t>16</a:t>
            </a:fld>
            <a:endParaRPr lang="en-US"/>
          </a:p>
        </p:txBody>
      </p:sp>
    </p:spTree>
    <p:extLst>
      <p:ext uri="{BB962C8B-B14F-4D97-AF65-F5344CB8AC3E}">
        <p14:creationId xmlns:p14="http://schemas.microsoft.com/office/powerpoint/2010/main" val="421428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Indexer</a:t>
            </a:r>
            <a:r>
              <a:rPr lang="en-GB" baseline="0" dirty="0"/>
              <a:t> adds the terms to describe the subjects and information that will be interesting for the Embase users, such as drugs, devices, diseases. The highlights in titles and abstract are the terms that will be extracted by the indexer.</a:t>
            </a:r>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17</a:t>
            </a:fld>
            <a:endParaRPr lang="en-US"/>
          </a:p>
        </p:txBody>
      </p:sp>
    </p:spTree>
    <p:extLst>
      <p:ext uri="{BB962C8B-B14F-4D97-AF65-F5344CB8AC3E}">
        <p14:creationId xmlns:p14="http://schemas.microsoft.com/office/powerpoint/2010/main" val="325372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Indexers als</a:t>
            </a:r>
            <a:r>
              <a:rPr lang="en-GB" baseline="0" dirty="0"/>
              <a:t>o read through the chapters in the full article, and pick up the information, concepts that were discussed about study design, patient group, dosage, adverse events etc. </a:t>
            </a:r>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18</a:t>
            </a:fld>
            <a:endParaRPr lang="en-US"/>
          </a:p>
        </p:txBody>
      </p:sp>
    </p:spTree>
    <p:extLst>
      <p:ext uri="{BB962C8B-B14F-4D97-AF65-F5344CB8AC3E}">
        <p14:creationId xmlns:p14="http://schemas.microsoft.com/office/powerpoint/2010/main" val="285296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Importantly, information in the table are also picked by Indexer. In this example, you can see that adverse events listed in the table are also indexed. </a:t>
            </a:r>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19</a:t>
            </a:fld>
            <a:endParaRPr lang="en-US"/>
          </a:p>
        </p:txBody>
      </p:sp>
    </p:spTree>
    <p:extLst>
      <p:ext uri="{BB962C8B-B14F-4D97-AF65-F5344CB8AC3E}">
        <p14:creationId xmlns:p14="http://schemas.microsoft.com/office/powerpoint/2010/main" val="334015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baseline="0" dirty="0">
                <a:solidFill>
                  <a:schemeClr val="tx1"/>
                </a:solidFill>
                <a:effectLst/>
                <a:latin typeface="+mn-lt"/>
                <a:ea typeface="ＭＳ Ｐゴシック" charset="0"/>
                <a:cs typeface="ＭＳ Ｐゴシック" charset="0"/>
              </a:rPr>
              <a:t>What will be covered:</a:t>
            </a:r>
          </a:p>
          <a:p>
            <a:pPr marL="171450" indent="-171450">
              <a:buFontTx/>
              <a:buChar char="-"/>
            </a:pPr>
            <a:r>
              <a:rPr lang="en-GB" sz="1000" kern="1200" baseline="0" dirty="0">
                <a:solidFill>
                  <a:schemeClr val="tx1"/>
                </a:solidFill>
                <a:effectLst/>
                <a:latin typeface="+mn-lt"/>
                <a:ea typeface="ＭＳ Ｐゴシック" charset="0"/>
                <a:cs typeface="ＭＳ Ｐゴシック" charset="0"/>
              </a:rPr>
              <a:t>content and coverage</a:t>
            </a:r>
          </a:p>
          <a:p>
            <a:pPr marL="171450" indent="-171450">
              <a:buFontTx/>
              <a:buChar char="-"/>
            </a:pPr>
            <a:r>
              <a:rPr lang="en-GB" sz="1000" kern="1200" baseline="0" dirty="0">
                <a:solidFill>
                  <a:schemeClr val="tx1"/>
                </a:solidFill>
                <a:effectLst/>
                <a:latin typeface="+mn-lt"/>
                <a:ea typeface="ＭＳ Ｐゴシック" charset="0"/>
                <a:cs typeface="ＭＳ Ｐゴシック" charset="0"/>
              </a:rPr>
              <a:t>Emtree. Here you will know how is Embase indexed</a:t>
            </a:r>
          </a:p>
          <a:p>
            <a:pPr marL="171450" indent="-171450">
              <a:buFontTx/>
              <a:buChar char="-"/>
            </a:pPr>
            <a:r>
              <a:rPr lang="en-GB" sz="1000" kern="1200" baseline="0" dirty="0">
                <a:solidFill>
                  <a:schemeClr val="tx1"/>
                </a:solidFill>
                <a:effectLst/>
                <a:latin typeface="+mn-lt"/>
                <a:ea typeface="ＭＳ Ｐゴシック" charset="0"/>
                <a:cs typeface="ＭＳ Ｐゴシック" charset="0"/>
              </a:rPr>
              <a:t>the basic searching techniques</a:t>
            </a:r>
          </a:p>
          <a:p>
            <a:pPr marL="171450" indent="-171450">
              <a:buFontTx/>
              <a:buChar char="-"/>
            </a:pPr>
            <a:r>
              <a:rPr lang="en-GB" sz="1000" kern="1200" baseline="0" dirty="0">
                <a:solidFill>
                  <a:schemeClr val="tx1"/>
                </a:solidFill>
                <a:effectLst/>
                <a:latin typeface="+mn-lt"/>
                <a:ea typeface="ＭＳ Ｐゴシック" charset="0"/>
                <a:cs typeface="ＭＳ Ｐゴシック" charset="0"/>
              </a:rPr>
              <a:t>Then go to Embase.com and demo searches and how to manage the searches</a:t>
            </a:r>
          </a:p>
          <a:p>
            <a:pPr marL="0" indent="0">
              <a:buFontTx/>
              <a:buNone/>
            </a:pPr>
            <a:endParaRPr lang="en-GB" sz="1000" kern="1200" baseline="0" dirty="0">
              <a:solidFill>
                <a:schemeClr val="tx1"/>
              </a:solidFill>
              <a:effectLst/>
              <a:latin typeface="+mn-lt"/>
              <a:ea typeface="ＭＳ Ｐゴシック" charset="0"/>
              <a:cs typeface="ＭＳ Ｐゴシック" charset="0"/>
            </a:endParaRPr>
          </a:p>
          <a:p>
            <a:pPr marL="0" indent="0">
              <a:buFontTx/>
              <a:buNone/>
            </a:pPr>
            <a:r>
              <a:rPr lang="en-GB" sz="1000" kern="1200" baseline="0" dirty="0">
                <a:solidFill>
                  <a:schemeClr val="tx1"/>
                </a:solidFill>
                <a:effectLst/>
                <a:latin typeface="+mn-lt"/>
                <a:ea typeface="ＭＳ Ｐゴシック" charset="0"/>
                <a:cs typeface="ＭＳ Ｐゴシック" charset="0"/>
              </a:rPr>
              <a:t>Time estimated: about 60 mins</a:t>
            </a:r>
          </a:p>
        </p:txBody>
      </p:sp>
      <p:sp>
        <p:nvSpPr>
          <p:cNvPr id="4" name="Slide Number Placeholder 3"/>
          <p:cNvSpPr>
            <a:spLocks noGrp="1"/>
          </p:cNvSpPr>
          <p:nvPr>
            <p:ph type="sldNum" sz="quarter" idx="10"/>
          </p:nvPr>
        </p:nvSpPr>
        <p:spPr/>
        <p:txBody>
          <a:bodyPr/>
          <a:lstStyle/>
          <a:p>
            <a:fld id="{40536F93-1A5E-4EE8-89E8-70AFBD39FBF0}" type="slidenum">
              <a:rPr lang="en-US" smtClean="0"/>
              <a:t>2</a:t>
            </a:fld>
            <a:endParaRPr lang="en-US"/>
          </a:p>
        </p:txBody>
      </p:sp>
    </p:spTree>
    <p:extLst>
      <p:ext uri="{BB962C8B-B14F-4D97-AF65-F5344CB8AC3E}">
        <p14:creationId xmlns:p14="http://schemas.microsoft.com/office/powerpoint/2010/main" val="150754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All the information</a:t>
            </a:r>
            <a:r>
              <a:rPr lang="en-GB" sz="800" baseline="0" dirty="0"/>
              <a:t> that has been picked up by the indexer will enter in Embase, as a record. </a:t>
            </a:r>
          </a:p>
          <a:p>
            <a:r>
              <a:rPr lang="en-GB" sz="800" baseline="0" dirty="0"/>
              <a:t>This screenshot shows you how a record looks like in Embase.com.</a:t>
            </a:r>
          </a:p>
          <a:p>
            <a:r>
              <a:rPr lang="en-GB" sz="800" baseline="0" dirty="0"/>
              <a:t>There is information about </a:t>
            </a:r>
          </a:p>
          <a:p>
            <a:pPr marL="228600" indent="-228600">
              <a:buAutoNum type="arabicParenBoth"/>
            </a:pPr>
            <a:r>
              <a:rPr lang="en-GB" sz="800" baseline="0" dirty="0"/>
              <a:t>title, </a:t>
            </a:r>
          </a:p>
          <a:p>
            <a:pPr marL="228600" indent="-228600">
              <a:buAutoNum type="arabicParenBoth"/>
            </a:pPr>
            <a:r>
              <a:rPr lang="en-GB" sz="800" baseline="0" dirty="0"/>
              <a:t>abstract, </a:t>
            </a:r>
          </a:p>
          <a:p>
            <a:pPr marL="228600" indent="-228600">
              <a:buAutoNum type="arabicParenBoth"/>
            </a:pPr>
            <a:r>
              <a:rPr lang="en-GB" sz="800" baseline="0" dirty="0"/>
              <a:t>also about drug terms, diseases, devices, </a:t>
            </a:r>
          </a:p>
          <a:p>
            <a:pPr marL="0" indent="0">
              <a:buNone/>
            </a:pPr>
            <a:r>
              <a:rPr lang="en-GB" sz="800" baseline="0" dirty="0"/>
              <a:t>as well as author keywords etc.</a:t>
            </a:r>
          </a:p>
          <a:p>
            <a:r>
              <a:rPr lang="en-GB" sz="800" baseline="0" dirty="0"/>
              <a:t>(4) At the bottom of the record page, information, such as CAS number, clinical trial number are also included, and can be linked out to PubChem and ClinicTrial.gov.</a:t>
            </a:r>
          </a:p>
          <a:p>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t>To make sure the concepts that are expressed in many different literature are consistent, indexers should strictly follow the indexing guidelines and use Emtree, a controlled vocabulary for indexing.</a:t>
            </a:r>
          </a:p>
        </p:txBody>
      </p:sp>
      <p:sp>
        <p:nvSpPr>
          <p:cNvPr id="4" name="Slide Number Placeholder 3"/>
          <p:cNvSpPr>
            <a:spLocks noGrp="1"/>
          </p:cNvSpPr>
          <p:nvPr>
            <p:ph type="sldNum" sz="quarter" idx="10"/>
          </p:nvPr>
        </p:nvSpPr>
        <p:spPr/>
        <p:txBody>
          <a:bodyPr/>
          <a:lstStyle/>
          <a:p>
            <a:fld id="{40536F93-1A5E-4EE8-89E8-70AFBD39FBF0}" type="slidenum">
              <a:rPr lang="en-US" smtClean="0"/>
              <a:t>20</a:t>
            </a:fld>
            <a:endParaRPr lang="en-US"/>
          </a:p>
        </p:txBody>
      </p:sp>
    </p:spTree>
    <p:extLst>
      <p:ext uri="{BB962C8B-B14F-4D97-AF65-F5344CB8AC3E}">
        <p14:creationId xmlns:p14="http://schemas.microsoft.com/office/powerpoint/2010/main" val="143096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So</a:t>
            </a:r>
            <a:r>
              <a:rPr lang="en-GB" sz="1000" b="0" i="0" kern="1200" baseline="0" dirty="0">
                <a:solidFill>
                  <a:schemeClr val="tx1"/>
                </a:solidFill>
                <a:effectLst/>
                <a:latin typeface="+mn-lt"/>
                <a:ea typeface="+mn-ea"/>
                <a:cs typeface="+mn-cs"/>
              </a:rPr>
              <a:t> </a:t>
            </a:r>
            <a:r>
              <a:rPr lang="en-GB" sz="1000" b="0" i="0" kern="1200" dirty="0">
                <a:solidFill>
                  <a:schemeClr val="tx1"/>
                </a:solidFill>
                <a:effectLst/>
                <a:latin typeface="+mn-lt"/>
                <a:ea typeface="+mn-ea"/>
                <a:cs typeface="+mn-cs"/>
              </a:rPr>
              <a:t>Emtree is Elsevier’s </a:t>
            </a:r>
            <a:r>
              <a:rPr lang="en-GB" sz="1200" b="0" i="0" kern="1200" dirty="0">
                <a:solidFill>
                  <a:schemeClr val="tx1"/>
                </a:solidFill>
                <a:effectLst/>
                <a:latin typeface="+mn-lt"/>
                <a:ea typeface="+mn-ea"/>
                <a:cs typeface="+mn-cs"/>
              </a:rPr>
              <a:t>thesaurus for biomedicine and related life sciences. </a:t>
            </a:r>
            <a:endParaRPr lang="en-GB"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Emtree is structured in 14</a:t>
            </a:r>
            <a:r>
              <a:rPr lang="en-GB" sz="1000" b="0" i="0" kern="1200" baseline="0" dirty="0">
                <a:solidFill>
                  <a:schemeClr val="tx1"/>
                </a:solidFill>
                <a:effectLst/>
                <a:latin typeface="+mn-lt"/>
                <a:ea typeface="+mn-ea"/>
                <a:cs typeface="+mn-cs"/>
              </a:rPr>
              <a:t> facets. Facet is also known as area, a classification or category of subjects.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a:t>
            </a:r>
            <a:r>
              <a:rPr lang="en-GB" sz="1200" baseline="0" dirty="0"/>
              <a:t>he words or phrases </a:t>
            </a:r>
            <a:r>
              <a:rPr lang="en-GB" sz="1200" b="0" i="0" kern="1200" baseline="0" dirty="0">
                <a:solidFill>
                  <a:schemeClr val="tx1"/>
                </a:solidFill>
                <a:effectLst/>
                <a:latin typeface="+mn-lt"/>
                <a:ea typeface="+mn-ea"/>
                <a:cs typeface="+mn-cs"/>
              </a:rPr>
              <a:t>that describe the same subject are grouped conceptually within one facet.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Emtree covers </a:t>
            </a:r>
            <a:r>
              <a:rPr lang="en-GB" sz="1000" b="0" i="0" u="none" strike="noStrike" kern="1200" baseline="0" dirty="0">
                <a:solidFill>
                  <a:schemeClr val="tx1"/>
                </a:solidFill>
                <a:latin typeface="+mn-lt"/>
                <a:ea typeface="+mn-ea"/>
                <a:cs typeface="+mn-cs"/>
              </a:rPr>
              <a:t>anatomical concepts, biological functions, organisms, drugs/chemicals, diseases, medical techniques and equipment, patient groups and so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Emtree has “+” icon, where you can click and expand top level and see more specific terms. </a:t>
            </a:r>
            <a:r>
              <a:rPr lang="en-GB" sz="1000" baseline="0" dirty="0"/>
              <a:t>The whole structure is unfolded like a tree.</a:t>
            </a:r>
          </a:p>
        </p:txBody>
      </p:sp>
      <p:sp>
        <p:nvSpPr>
          <p:cNvPr id="4" name="Slide Number Placeholder 3"/>
          <p:cNvSpPr>
            <a:spLocks noGrp="1"/>
          </p:cNvSpPr>
          <p:nvPr>
            <p:ph type="sldNum" sz="quarter" idx="10"/>
          </p:nvPr>
        </p:nvSpPr>
        <p:spPr/>
        <p:txBody>
          <a:bodyPr/>
          <a:lstStyle/>
          <a:p>
            <a:fld id="{40536F93-1A5E-4EE8-89E8-70AFBD39FBF0}" type="slidenum">
              <a:rPr lang="en-US" smtClean="0"/>
              <a:t>21</a:t>
            </a:fld>
            <a:endParaRPr lang="en-US"/>
          </a:p>
        </p:txBody>
      </p:sp>
    </p:spTree>
    <p:extLst>
      <p:ext uri="{BB962C8B-B14F-4D97-AF65-F5344CB8AC3E}">
        <p14:creationId xmlns:p14="http://schemas.microsoft.com/office/powerpoint/2010/main" val="211645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aseline="0" dirty="0"/>
              <a:t>(1) (2) As of now, Emtree has over 75,000 preferred terms and more than 320,000 synonyms.</a:t>
            </a:r>
          </a:p>
          <a:p>
            <a:endParaRPr lang="en-GB" sz="800" baseline="0" dirty="0"/>
          </a:p>
          <a:p>
            <a:r>
              <a:rPr lang="en-GB" sz="800" baseline="0" dirty="0"/>
              <a:t>(3) Drug facet is the largest asset of Emtree, including over 32,000 preferred terms and more than 200,000 synonyms. Besides, Emtree has o</a:t>
            </a:r>
            <a:r>
              <a:rPr lang="en-GB" sz="800" dirty="0">
                <a:solidFill>
                  <a:srgbClr val="595959"/>
                </a:solidFill>
                <a:latin typeface="Trebuchet MS" pitchFamily="34" charset="0"/>
              </a:rPr>
              <a:t>ver 3,000 specific terms for general and medical devices (e.g. endoscopes, catheters, prostheses) as well as several thousand terms for related medical procedures, (e.g. endoscopy, catheterization</a:t>
            </a:r>
            <a:endParaRPr lang="en-GB" sz="800" baseline="0" dirty="0"/>
          </a:p>
          <a:p>
            <a:endParaRPr lang="en-GB" sz="800" baseline="0" dirty="0"/>
          </a:p>
          <a:p>
            <a:r>
              <a:rPr lang="en-GB" sz="800" baseline="0" dirty="0"/>
              <a:t>(4) Important for MEDLINE users, all the </a:t>
            </a:r>
            <a:r>
              <a:rPr lang="en-GB" sz="800" baseline="0" dirty="0" err="1"/>
              <a:t>MeSH</a:t>
            </a:r>
            <a:r>
              <a:rPr lang="en-GB" sz="800" baseline="0" dirty="0"/>
              <a:t> terms are included in Emtree, most are mapped in Emtree as synonyms. This means that users can simply use </a:t>
            </a:r>
            <a:r>
              <a:rPr lang="en-GB" sz="800" baseline="0" dirty="0" err="1"/>
              <a:t>MeSH</a:t>
            </a:r>
            <a:r>
              <a:rPr lang="en-GB" sz="800" baseline="0" dirty="0"/>
              <a:t> term to search in Embase.</a:t>
            </a:r>
          </a:p>
          <a:p>
            <a:endParaRPr lang="en-GB" sz="800" dirty="0"/>
          </a:p>
          <a:p>
            <a:r>
              <a:rPr lang="en-GB" sz="800" dirty="0"/>
              <a:t>(5) </a:t>
            </a:r>
            <a:r>
              <a:rPr lang="en-GB" sz="800" dirty="0">
                <a:solidFill>
                  <a:srgbClr val="595959"/>
                </a:solidFill>
                <a:latin typeface="Trebuchet MS" pitchFamily="34" charset="0"/>
              </a:rPr>
              <a:t>The latest drugs, diseases, organisms and procedures are indexed and added 3x per year (with back-posting of older records). This ensures the most recent</a:t>
            </a:r>
            <a:r>
              <a:rPr lang="en-GB" sz="800" baseline="0" dirty="0">
                <a:solidFill>
                  <a:srgbClr val="595959"/>
                </a:solidFill>
                <a:latin typeface="Trebuchet MS" pitchFamily="34" charset="0"/>
              </a:rPr>
              <a:t> substance, drug name are included timely.</a:t>
            </a:r>
          </a:p>
          <a:p>
            <a:endParaRPr lang="en-GB" sz="800" baseline="0" dirty="0">
              <a:solidFill>
                <a:srgbClr val="595959"/>
              </a:solidFill>
              <a:latin typeface="Trebuchet MS" pitchFamily="34" charset="0"/>
            </a:endParaRPr>
          </a:p>
          <a:p>
            <a:r>
              <a:rPr lang="en-GB" sz="800" baseline="0" dirty="0">
                <a:solidFill>
                  <a:srgbClr val="595959"/>
                </a:solidFill>
                <a:latin typeface="Trebuchet MS" pitchFamily="34" charset="0"/>
              </a:rPr>
              <a:t>More description about Emtree can be found in this webinar’s download links.</a:t>
            </a:r>
            <a:endParaRPr lang="en-GB" sz="800" dirty="0">
              <a:solidFill>
                <a:srgbClr val="595959"/>
              </a:solidFill>
              <a:latin typeface="Trebuchet MS" pitchFamily="34" charset="0"/>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22</a:t>
            </a:fld>
            <a:endParaRPr lang="en-US"/>
          </a:p>
        </p:txBody>
      </p:sp>
    </p:spTree>
    <p:extLst>
      <p:ext uri="{BB962C8B-B14F-4D97-AF65-F5344CB8AC3E}">
        <p14:creationId xmlns:p14="http://schemas.microsoft.com/office/powerpoint/2010/main" val="419873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 Emtree, we can explore to see the hierarchy and </a:t>
            </a:r>
            <a:r>
              <a:rPr lang="en-GB" sz="1200" b="1" i="0" u="none" strike="noStrike" kern="1200" baseline="0" dirty="0">
                <a:solidFill>
                  <a:schemeClr val="tx1"/>
                </a:solidFill>
                <a:latin typeface="+mn-lt"/>
                <a:ea typeface="+mn-ea"/>
                <a:cs typeface="+mn-cs"/>
              </a:rPr>
              <a:t>relationships </a:t>
            </a:r>
            <a:r>
              <a:rPr lang="en-GB" sz="1200" b="0" i="0" u="none" strike="noStrike" kern="1200" baseline="0" dirty="0">
                <a:solidFill>
                  <a:schemeClr val="tx1"/>
                </a:solidFill>
                <a:latin typeface="+mn-lt"/>
                <a:ea typeface="+mn-ea"/>
                <a:cs typeface="+mn-cs"/>
              </a:rPr>
              <a:t>between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Drugs can be classified via different routes: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searching by drug class, you find it through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therapeutic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system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mechanism of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You can also find the drug through Pharmacological activity and chemical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23</a:t>
            </a:fld>
            <a:endParaRPr lang="en-US"/>
          </a:p>
        </p:txBody>
      </p:sp>
    </p:spTree>
    <p:extLst>
      <p:ext uri="{BB962C8B-B14F-4D97-AF65-F5344CB8AC3E}">
        <p14:creationId xmlns:p14="http://schemas.microsoft.com/office/powerpoint/2010/main" val="365399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a:t>
            </a:r>
            <a:r>
              <a:rPr lang="en-GB" baseline="0" dirty="0"/>
              <a:t> </a:t>
            </a:r>
            <a:r>
              <a:rPr lang="en-GB" dirty="0"/>
              <a:t>Emtree to search in Embase, you</a:t>
            </a:r>
            <a:r>
              <a:rPr lang="en-GB" baseline="0" dirty="0"/>
              <a:t> will have many ways to control and </a:t>
            </a:r>
            <a:r>
              <a:rPr lang="en-GB" dirty="0"/>
              <a:t>balance </a:t>
            </a:r>
            <a:r>
              <a:rPr lang="en-GB" baseline="0" dirty="0"/>
              <a:t>comprehension and precision</a:t>
            </a:r>
          </a:p>
          <a:p>
            <a:endParaRPr lang="en-GB" dirty="0"/>
          </a:p>
          <a:p>
            <a:r>
              <a:rPr lang="en-GB" dirty="0"/>
              <a:t>/de:</a:t>
            </a:r>
            <a:r>
              <a:rPr lang="en-GB" baseline="0" dirty="0"/>
              <a:t> </a:t>
            </a:r>
            <a:r>
              <a:rPr lang="en-GB" dirty="0"/>
              <a:t>Searching</a:t>
            </a:r>
            <a:r>
              <a:rPr lang="en-GB" baseline="0" dirty="0"/>
              <a:t> index term or mapping to index terms retrieves precise articles that are indexed with this term</a:t>
            </a:r>
          </a:p>
          <a:p>
            <a:r>
              <a:rPr lang="en-GB" baseline="0" dirty="0"/>
              <a:t>/</a:t>
            </a:r>
            <a:r>
              <a:rPr lang="en-GB" baseline="0" dirty="0" err="1"/>
              <a:t>exp</a:t>
            </a:r>
            <a:r>
              <a:rPr lang="en-GB" baseline="0" dirty="0"/>
              <a:t>: Using explosion search retrieves not only the preferred term, but also all the records indexed with narrower terms</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24</a:t>
            </a:fld>
            <a:endParaRPr lang="en-US"/>
          </a:p>
        </p:txBody>
      </p:sp>
    </p:spTree>
    <p:extLst>
      <p:ext uri="{BB962C8B-B14F-4D97-AF65-F5344CB8AC3E}">
        <p14:creationId xmlns:p14="http://schemas.microsoft.com/office/powerpoint/2010/main" val="3617586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Drug, disease and device terms can be further qualified by searchable subheadings.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Subheading describe the</a:t>
            </a:r>
            <a:r>
              <a:rPr lang="en-US" altLang="en-US" sz="1200" baseline="0" dirty="0">
                <a:solidFill>
                  <a:srgbClr val="53565A"/>
                </a:solidFill>
                <a:latin typeface="Arial" pitchFamily="34" charset="0"/>
                <a:cs typeface="Arial" pitchFamily="34" charset="0"/>
              </a:rPr>
              <a:t> precise meaning of </a:t>
            </a:r>
            <a:r>
              <a:rPr lang="en-US" altLang="en-US" sz="1200" dirty="0">
                <a:solidFill>
                  <a:srgbClr val="53565A"/>
                </a:solidFill>
                <a:latin typeface="Arial" pitchFamily="34" charset="0"/>
                <a:cs typeface="Arial" pitchFamily="34" charset="0"/>
              </a:rPr>
              <a:t>drugs, diseases or devices</a:t>
            </a:r>
            <a:r>
              <a:rPr lang="en-US" altLang="en-US" sz="1200" baseline="0" dirty="0">
                <a:solidFill>
                  <a:srgbClr val="53565A"/>
                </a:solidFill>
                <a:latin typeface="Arial" pitchFamily="34" charset="0"/>
                <a:cs typeface="Arial" pitchFamily="34" charset="0"/>
              </a:rPr>
              <a:t> in the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solidFill>
                <a:srgbClr val="53565A"/>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a:solidFill>
                  <a:srgbClr val="53565A"/>
                </a:solidFill>
                <a:latin typeface="Arial" pitchFamily="34" charset="0"/>
                <a:cs typeface="Arial" pitchFamily="34" charset="0"/>
              </a:rPr>
              <a:t>Drug combination gives the information about the drugs given in combination or concomitantly with other drugs.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a:solidFill>
                  <a:srgbClr val="53565A"/>
                </a:solidFill>
                <a:latin typeface="Arial" pitchFamily="34" charset="0"/>
                <a:cs typeface="Arial" pitchFamily="34" charset="0"/>
              </a:rPr>
              <a:t>Adverse drug reaction identifies a drug for which an undesired side effect is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solidFill>
                <a:srgbClr val="53565A"/>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solidFill>
                  <a:srgbClr val="53565A"/>
                </a:solidFill>
                <a:latin typeface="Arial" pitchFamily="34" charset="0"/>
                <a:cs typeface="Arial" pitchFamily="34" charset="0"/>
              </a:rPr>
              <a:t>Emtree has 82 subheadings, the most important are </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Five key drug subheadings,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200" b="1" i="0" u="none" strike="noStrike" kern="1200" baseline="0" dirty="0">
                <a:solidFill>
                  <a:schemeClr val="tx1"/>
                </a:solidFill>
                <a:effectLst/>
                <a:latin typeface="+mn-lt"/>
                <a:ea typeface="+mn-ea"/>
                <a:cs typeface="+mn-cs"/>
              </a:rPr>
              <a:t>two device subheadings </a:t>
            </a:r>
            <a:r>
              <a:rPr lang="en-GB" sz="1200" b="0" i="0" u="none" strike="noStrike" kern="1200" baseline="0" dirty="0">
                <a:solidFill>
                  <a:schemeClr val="tx1"/>
                </a:solidFill>
                <a:effectLst/>
                <a:latin typeface="+mn-lt"/>
                <a:ea typeface="+mn-ea"/>
                <a:cs typeface="+mn-cs"/>
              </a:rPr>
              <a:t>and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200" b="1" i="0" u="none" strike="noStrike" kern="1200" baseline="0" dirty="0">
                <a:solidFill>
                  <a:schemeClr val="tx1"/>
                </a:solidFill>
                <a:effectLst/>
                <a:latin typeface="+mn-lt"/>
                <a:ea typeface="+mn-ea"/>
                <a:cs typeface="+mn-cs"/>
              </a:rPr>
              <a:t>two disease subheadings</a:t>
            </a:r>
            <a:r>
              <a:rPr lang="en-GB" sz="1200" b="0" i="0" u="none" strike="noStrike" kern="1200" baseline="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25</a:t>
            </a:fld>
            <a:endParaRPr lang="en-US"/>
          </a:p>
        </p:txBody>
      </p:sp>
    </p:spTree>
    <p:extLst>
      <p:ext uri="{BB962C8B-B14F-4D97-AF65-F5344CB8AC3E}">
        <p14:creationId xmlns:p14="http://schemas.microsoft.com/office/powerpoint/2010/main" val="123004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GB" sz="1200" b="0" i="0" u="none" strike="noStrike" kern="1200" baseline="0" dirty="0">
                <a:solidFill>
                  <a:schemeClr val="tx1"/>
                </a:solidFill>
                <a:effectLst/>
                <a:latin typeface="+mn-lt"/>
                <a:ea typeface="+mn-ea"/>
                <a:cs typeface="+mn-cs"/>
              </a:rPr>
              <a:t>Subheadings provides idea of what topic is covered in the article.</a:t>
            </a:r>
            <a:endParaRPr lang="en-GB" sz="1200" b="0" i="0" u="none" strike="noStrike" kern="1200" baseline="0" dirty="0">
              <a:solidFill>
                <a:schemeClr val="tx1"/>
              </a:solidFill>
              <a:latin typeface="+mn-lt"/>
              <a:ea typeface="+mn-ea"/>
              <a:cs typeface="+mn-cs"/>
            </a:endParaRPr>
          </a:p>
          <a:p>
            <a:endParaRPr lang="en-GB" dirty="0"/>
          </a:p>
          <a:p>
            <a:r>
              <a:rPr lang="en-GB" dirty="0"/>
              <a:t>From 2007, Embase starts</a:t>
            </a:r>
            <a:r>
              <a:rPr lang="en-GB" baseline="0" dirty="0"/>
              <a:t> adding another level of indexing, beyond the terms of drugs, device and disease, we now link an additional layer of information to the key subheading.</a:t>
            </a:r>
          </a:p>
          <a:p>
            <a:r>
              <a:rPr lang="en-GB" baseline="0" dirty="0"/>
              <a:t>For instance, an article describes Stomatitis as the adverse event of drug </a:t>
            </a:r>
            <a:r>
              <a:rPr lang="en-GB" baseline="0" dirty="0" err="1"/>
              <a:t>Everolimus</a:t>
            </a:r>
            <a:r>
              <a:rPr lang="en-GB" baseline="0" dirty="0"/>
              <a:t>. This information is captured by indexers and can be explored in Embase using “triple Links”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26</a:t>
            </a:fld>
            <a:endParaRPr lang="en-US"/>
          </a:p>
        </p:txBody>
      </p:sp>
    </p:spTree>
    <p:extLst>
      <p:ext uri="{BB962C8B-B14F-4D97-AF65-F5344CB8AC3E}">
        <p14:creationId xmlns:p14="http://schemas.microsoft.com/office/powerpoint/2010/main" val="18824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 that, you can explore in Embase and answer some questions like</a:t>
            </a:r>
          </a:p>
          <a:p>
            <a:pPr marL="228600" indent="-228600">
              <a:buAutoNum type="arabicParenBoth"/>
            </a:pPr>
            <a:r>
              <a:rPr lang="en-GB" baseline="0" dirty="0"/>
              <a:t>What are the common adverse drug reaction for </a:t>
            </a:r>
            <a:r>
              <a:rPr lang="en-GB" baseline="0" dirty="0" err="1"/>
              <a:t>Everolimus</a:t>
            </a:r>
            <a:r>
              <a:rPr lang="en-GB" baseline="0" dirty="0"/>
              <a:t>?</a:t>
            </a:r>
          </a:p>
          <a:p>
            <a:pPr marL="228600" indent="-228600">
              <a:buAutoNum type="arabicParenBoth"/>
            </a:pPr>
            <a:r>
              <a:rPr lang="en-GB" baseline="0" dirty="0"/>
              <a:t>How is </a:t>
            </a:r>
            <a:r>
              <a:rPr lang="en-GB" baseline="0" dirty="0" err="1"/>
              <a:t>Everolimus</a:t>
            </a:r>
            <a:r>
              <a:rPr lang="en-GB" baseline="0" dirty="0"/>
              <a:t> compared with other drugs?</a:t>
            </a:r>
          </a:p>
          <a:p>
            <a:pPr marL="228600" indent="-228600">
              <a:buAutoNum type="arabicParenBoth"/>
            </a:pPr>
            <a:r>
              <a:rPr lang="en-GB" baseline="0" dirty="0"/>
              <a:t>What diseases can be treated with </a:t>
            </a:r>
            <a:r>
              <a:rPr lang="en-GB" baseline="0" dirty="0" err="1"/>
              <a:t>Everolimus</a:t>
            </a:r>
            <a:r>
              <a:rPr lang="en-GB" baseline="0" dirty="0"/>
              <a:t>?</a:t>
            </a:r>
          </a:p>
          <a:p>
            <a:endParaRPr lang="en-GB" baseline="0" dirty="0"/>
          </a:p>
          <a:p>
            <a:r>
              <a:rPr lang="en-GB" baseline="0" dirty="0"/>
              <a:t>Advanced users: how to apply filters and find the triple-linking information</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27</a:t>
            </a:fld>
            <a:endParaRPr lang="en-US"/>
          </a:p>
        </p:txBody>
      </p:sp>
    </p:spTree>
    <p:extLst>
      <p:ext uri="{BB962C8B-B14F-4D97-AF65-F5344CB8AC3E}">
        <p14:creationId xmlns:p14="http://schemas.microsoft.com/office/powerpoint/2010/main" val="1267122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content and deep indexing, we will need a powerful search engine to facilitate the search and retrieve the precise information.</a:t>
            </a:r>
          </a:p>
        </p:txBody>
      </p:sp>
      <p:sp>
        <p:nvSpPr>
          <p:cNvPr id="4" name="Slide Number Placeholder 3"/>
          <p:cNvSpPr>
            <a:spLocks noGrp="1"/>
          </p:cNvSpPr>
          <p:nvPr>
            <p:ph type="sldNum" sz="quarter" idx="10"/>
          </p:nvPr>
        </p:nvSpPr>
        <p:spPr/>
        <p:txBody>
          <a:bodyPr/>
          <a:lstStyle/>
          <a:p>
            <a:fld id="{40536F93-1A5E-4EE8-89E8-70AFBD39FBF0}" type="slidenum">
              <a:rPr lang="en-US" smtClean="0"/>
              <a:t>28</a:t>
            </a:fld>
            <a:endParaRPr lang="en-US"/>
          </a:p>
        </p:txBody>
      </p:sp>
    </p:spTree>
    <p:extLst>
      <p:ext uri="{BB962C8B-B14F-4D97-AF65-F5344CB8AC3E}">
        <p14:creationId xmlns:p14="http://schemas.microsoft.com/office/powerpoint/2010/main" val="16806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Embase.com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a:t>
            </a:r>
            <a:r>
              <a:rPr lang="en-GB" baseline="0" dirty="0"/>
              <a:t> default: Quick search: </a:t>
            </a:r>
            <a:r>
              <a:rPr lang="en-GB" sz="1200" dirty="0"/>
              <a:t>Find the best terms of your search with autocomplete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PICO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PV Wizard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Advance: more complex search, with more filters and limits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Specific</a:t>
            </a:r>
            <a:r>
              <a:rPr lang="en-GB" baseline="0" dirty="0"/>
              <a:t> searches for drug, disease,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Browse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Emtree: search terminology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Browse journals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Support hub and search tips</a:t>
            </a:r>
          </a:p>
        </p:txBody>
      </p:sp>
      <p:sp>
        <p:nvSpPr>
          <p:cNvPr id="4" name="Slide Number Placeholder 3"/>
          <p:cNvSpPr>
            <a:spLocks noGrp="1"/>
          </p:cNvSpPr>
          <p:nvPr>
            <p:ph type="sldNum" sz="quarter" idx="10"/>
          </p:nvPr>
        </p:nvSpPr>
        <p:spPr/>
        <p:txBody>
          <a:bodyPr/>
          <a:lstStyle/>
          <a:p>
            <a:fld id="{40536F93-1A5E-4EE8-89E8-70AFBD39FBF0}" type="slidenum">
              <a:rPr lang="en-US" smtClean="0"/>
              <a:t>29</a:t>
            </a:fld>
            <a:endParaRPr lang="en-US"/>
          </a:p>
        </p:txBody>
      </p:sp>
    </p:spTree>
    <p:extLst>
      <p:ext uri="{BB962C8B-B14F-4D97-AF65-F5344CB8AC3E}">
        <p14:creationId xmlns:p14="http://schemas.microsoft.com/office/powerpoint/2010/main" val="401689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a:t>Let’s start with a question in why - Why do people use Embase</a:t>
            </a:r>
          </a:p>
          <a:p>
            <a:endParaRPr lang="en-GB" sz="1000" baseline="0" dirty="0"/>
          </a:p>
          <a:p>
            <a:pPr marL="228600" indent="-228600">
              <a:buAutoNum type="arabicParenBoth"/>
            </a:pPr>
            <a:r>
              <a:rPr lang="en-GB" sz="1000" baseline="0" dirty="0"/>
              <a:t>Pharmaceutical companies primary use Embase to track and monitor the adverse events of drugs mentioned in the literature. This is required by the regulatory authorities such as FDA, EMA. Once the drug is on the market, manufactures are required to monitor and submit the drug safety report which includes information from literature. </a:t>
            </a:r>
          </a:p>
          <a:p>
            <a:pPr marL="228600" indent="-228600">
              <a:buAutoNum type="arabicParenBoth"/>
            </a:pPr>
            <a:r>
              <a:rPr lang="en-GB" sz="1000" baseline="0" dirty="0"/>
              <a:t>Similarly for medical device. With recent release of New European Medical Devices Regulation and a revised Clinical Evaluation Regulation guidance, device companies are also required to submit the literature with relevant usable data to demonstrate the device safety. Literature also allows to gather the clinical information about the existing device, so device manufacture can demonstrate the benefit of a new device.</a:t>
            </a:r>
          </a:p>
          <a:p>
            <a:pPr marL="228600" indent="-228600">
              <a:buAutoNum type="arabicParenBoth"/>
            </a:pPr>
            <a:r>
              <a:rPr lang="en-US" sz="1000" dirty="0">
                <a:solidFill>
                  <a:schemeClr val="tx1">
                    <a:lumMod val="65000"/>
                    <a:lumOff val="35000"/>
                  </a:schemeClr>
                </a:solidFill>
                <a:latin typeface="Helvetica"/>
                <a:cs typeface="Helvetica"/>
              </a:rPr>
              <a:t>Field specialists, medical librarians and researchers use Embase to find the best evidence to support </a:t>
            </a:r>
            <a:r>
              <a:rPr lang="en-GB" sz="1000" baseline="0" dirty="0"/>
              <a:t>evidence-based medicine.</a:t>
            </a:r>
          </a:p>
        </p:txBody>
      </p:sp>
      <p:sp>
        <p:nvSpPr>
          <p:cNvPr id="4" name="Slide Number Placeholder 3"/>
          <p:cNvSpPr>
            <a:spLocks noGrp="1"/>
          </p:cNvSpPr>
          <p:nvPr>
            <p:ph type="sldNum" sz="quarter" idx="10"/>
          </p:nvPr>
        </p:nvSpPr>
        <p:spPr/>
        <p:txBody>
          <a:bodyPr/>
          <a:lstStyle/>
          <a:p>
            <a:fld id="{40536F93-1A5E-4EE8-89E8-70AFBD39FBF0}" type="slidenum">
              <a:rPr lang="en-US" smtClean="0"/>
              <a:t>3</a:t>
            </a:fld>
            <a:endParaRPr lang="en-US"/>
          </a:p>
        </p:txBody>
      </p:sp>
    </p:spTree>
    <p:extLst>
      <p:ext uri="{BB962C8B-B14F-4D97-AF65-F5344CB8AC3E}">
        <p14:creationId xmlns:p14="http://schemas.microsoft.com/office/powerpoint/2010/main" val="51441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PICO search form</a:t>
            </a:r>
            <a:r>
              <a:rPr lang="en-GB" baseline="0" dirty="0"/>
              <a:t> makes the systematic review searches easier and masters. </a:t>
            </a:r>
          </a:p>
          <a:p>
            <a:r>
              <a:rPr lang="en-GB" baseline="0" dirty="0"/>
              <a:t>A clinical question can be sliced into 4 elements for population, intervention, comparison and outcome. </a:t>
            </a:r>
          </a:p>
          <a:p>
            <a:r>
              <a:rPr lang="en-GB" baseline="0" dirty="0"/>
              <a:t>Each element will be automatically combined using the correct Boolean operators. </a:t>
            </a:r>
          </a:p>
          <a:p>
            <a:r>
              <a:rPr lang="en-GB" baseline="0" dirty="0"/>
              <a:t>Users can also browse Emtree directly without going to the Emtree page, and they can see the Emtree hierarchy, read the information. Once Emtree term is added to the search query, all the synonyms of this term will be automatically listed and can be added in one click. This speeds up the process of building a comprehensive searches. </a:t>
            </a:r>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30</a:t>
            </a:fld>
            <a:endParaRPr lang="en-US"/>
          </a:p>
        </p:txBody>
      </p:sp>
    </p:spTree>
    <p:extLst>
      <p:ext uri="{BB962C8B-B14F-4D97-AF65-F5344CB8AC3E}">
        <p14:creationId xmlns:p14="http://schemas.microsoft.com/office/powerpoint/2010/main" val="3675259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Leveraging</a:t>
            </a:r>
            <a:r>
              <a:rPr lang="en-GB" sz="800" baseline="0" dirty="0"/>
              <a:t> the success with PICO search form, Embase released PV Wizard in May 2017. This query builder was co-developed with many industry experts. </a:t>
            </a:r>
          </a:p>
          <a:p>
            <a:r>
              <a:rPr lang="en-GB" sz="800" baseline="0" dirty="0"/>
              <a:t>This form includes: </a:t>
            </a:r>
          </a:p>
          <a:p>
            <a:endParaRPr lang="en-GB" sz="800" baseline="0" dirty="0"/>
          </a:p>
          <a:p>
            <a:pPr marL="228600" indent="-228600">
              <a:buAutoNum type="arabicParenBoth"/>
            </a:pPr>
            <a:r>
              <a:rPr lang="en-GB" sz="800" baseline="0" dirty="0"/>
              <a:t>Emtree and insertion of list of synonyms</a:t>
            </a:r>
          </a:p>
          <a:p>
            <a:pPr marL="228600" indent="-228600">
              <a:buAutoNum type="arabicParenBoth"/>
            </a:pPr>
            <a:r>
              <a:rPr lang="en-GB" sz="800" baseline="0" dirty="0"/>
              <a:t>pre-coded queries for adverse drug reaction, special condition and human limits are great asset for novice users</a:t>
            </a:r>
          </a:p>
          <a:p>
            <a:pPr marL="0" indent="0">
              <a:buNone/>
            </a:pPr>
            <a:endParaRPr lang="en-GB" sz="800" baseline="0" dirty="0"/>
          </a:p>
          <a:p>
            <a:pPr marL="0" indent="0">
              <a:buNone/>
            </a:pPr>
            <a:r>
              <a:rPr lang="en-GB" sz="800" baseline="0" dirty="0"/>
              <a:t>It shortens the query building process and ensures to include the adverse events as comprehensive as possible. </a:t>
            </a:r>
          </a:p>
          <a:p>
            <a:r>
              <a:rPr lang="en-GB" sz="800" baseline="0" dirty="0"/>
              <a:t>In addition to PV Wizard, we introduced EMA MLM search folder. This search folder consists 400 search queries that currently EMA uses to monitor 300 generic drugs and 100 herbals.</a:t>
            </a:r>
            <a:endParaRPr lang="en-US" sz="800" dirty="0"/>
          </a:p>
        </p:txBody>
      </p:sp>
      <p:sp>
        <p:nvSpPr>
          <p:cNvPr id="4" name="Slide Number Placeholder 3"/>
          <p:cNvSpPr>
            <a:spLocks noGrp="1"/>
          </p:cNvSpPr>
          <p:nvPr>
            <p:ph type="sldNum" sz="quarter" idx="10"/>
          </p:nvPr>
        </p:nvSpPr>
        <p:spPr/>
        <p:txBody>
          <a:bodyPr/>
          <a:lstStyle/>
          <a:p>
            <a:fld id="{56FBDA79-835A-4A79-9BC8-F067A76360EF}" type="slidenum">
              <a:rPr lang="en-US" smtClean="0"/>
              <a:t>31</a:t>
            </a:fld>
            <a:endParaRPr lang="en-US"/>
          </a:p>
        </p:txBody>
      </p:sp>
    </p:spTree>
    <p:extLst>
      <p:ext uri="{BB962C8B-B14F-4D97-AF65-F5344CB8AC3E}">
        <p14:creationId xmlns:p14="http://schemas.microsoft.com/office/powerpoint/2010/main" val="1204614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1233488"/>
            <a:ext cx="4441825" cy="3332162"/>
          </a:xfrm>
        </p:spPr>
      </p:sp>
      <p:sp>
        <p:nvSpPr>
          <p:cNvPr id="3" name="Notes Placeholder 2"/>
          <p:cNvSpPr>
            <a:spLocks noGrp="1"/>
          </p:cNvSpPr>
          <p:nvPr>
            <p:ph type="body" idx="1"/>
          </p:nvPr>
        </p:nvSpPr>
        <p:spPr/>
        <p:txBody>
          <a:bodyPr/>
          <a:lstStyle/>
          <a:p>
            <a:r>
              <a:rPr lang="en-GB" dirty="0"/>
              <a:t>In July 2017, we released a new search</a:t>
            </a:r>
            <a:r>
              <a:rPr lang="en-GB" baseline="0" dirty="0"/>
              <a:t> function – index miner!</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option will allow you to see the full list of indexed terms in the result set.</a:t>
            </a:r>
            <a:r>
              <a:rPr lang="en-GB" sz="1200" baseline="0" dirty="0"/>
              <a:t> You can the review the list and select the relevant concepts to </a:t>
            </a:r>
            <a:r>
              <a:rPr lang="en-GB" sz="1200" dirty="0"/>
              <a:t>expand the search</a:t>
            </a:r>
            <a:r>
              <a:rPr lang="en-GB" sz="1200" baseline="0" dirty="0"/>
              <a:t> query. Boolean operators also allow you to limit your search to some particular concept of interest. </a:t>
            </a:r>
            <a:endParaRPr lang="en-US" sz="1200" dirty="0"/>
          </a:p>
        </p:txBody>
      </p:sp>
      <p:sp>
        <p:nvSpPr>
          <p:cNvPr id="4" name="Slide Number Placeholder 3"/>
          <p:cNvSpPr>
            <a:spLocks noGrp="1"/>
          </p:cNvSpPr>
          <p:nvPr>
            <p:ph type="sldNum" sz="quarter" idx="10"/>
          </p:nvPr>
        </p:nvSpPr>
        <p:spPr/>
        <p:txBody>
          <a:bodyPr/>
          <a:lstStyle/>
          <a:p>
            <a:fld id="{56FBDA79-835A-4A79-9BC8-F067A76360EF}" type="slidenum">
              <a:rPr lang="en-US" smtClean="0"/>
              <a:t>32</a:t>
            </a:fld>
            <a:endParaRPr lang="en-US"/>
          </a:p>
        </p:txBody>
      </p:sp>
    </p:spTree>
    <p:extLst>
      <p:ext uri="{BB962C8B-B14F-4D97-AF65-F5344CB8AC3E}">
        <p14:creationId xmlns:p14="http://schemas.microsoft.com/office/powerpoint/2010/main" val="2062359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a:t>
            </a:r>
            <a:r>
              <a:rPr lang="en-GB" baseline="0" dirty="0"/>
              <a:t> similar records is another newly enhanced search function. </a:t>
            </a:r>
          </a:p>
          <a:p>
            <a:r>
              <a:rPr lang="en-GB" baseline="0" dirty="0"/>
              <a:t>You can select one records. And what Embase does is to display </a:t>
            </a:r>
            <a:r>
              <a:rPr lang="en-US" sz="1200" kern="0" dirty="0">
                <a:solidFill>
                  <a:srgbClr val="595959"/>
                </a:solidFill>
                <a:ea typeface="ＭＳ Ｐゴシック" pitchFamily="34" charset="-128"/>
              </a:rPr>
              <a:t>the first 100 records similar to this specific record</a:t>
            </a:r>
          </a:p>
          <a:p>
            <a:r>
              <a:rPr lang="en-US" sz="1200" kern="0" dirty="0">
                <a:solidFill>
                  <a:srgbClr val="595959"/>
                </a:solidFill>
                <a:ea typeface="ＭＳ Ｐゴシック" pitchFamily="34" charset="-128"/>
              </a:rPr>
              <a:t>This</a:t>
            </a:r>
            <a:r>
              <a:rPr lang="en-US" sz="1200" kern="0" baseline="0" dirty="0">
                <a:solidFill>
                  <a:srgbClr val="595959"/>
                </a:solidFill>
                <a:ea typeface="ＭＳ Ｐゴシック" pitchFamily="34" charset="-128"/>
              </a:rPr>
              <a:t> will also help you expand the search and find more relevant concepts.</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33</a:t>
            </a:fld>
            <a:endParaRPr lang="en-US"/>
          </a:p>
        </p:txBody>
      </p:sp>
    </p:spTree>
    <p:extLst>
      <p:ext uri="{BB962C8B-B14F-4D97-AF65-F5344CB8AC3E}">
        <p14:creationId xmlns:p14="http://schemas.microsoft.com/office/powerpoint/2010/main" val="4110015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t>Embase also includes a various tools for managing the searches and records.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Trebuchet MS" panose="020B0603020202020204" pitchFamily="34" charset="0"/>
              </a:rPr>
              <a:t>(1)</a:t>
            </a:r>
            <a:r>
              <a:rPr lang="en-GB" sz="800" baseline="0" dirty="0">
                <a:latin typeface="Trebuchet MS" panose="020B0603020202020204" pitchFamily="34" charset="0"/>
              </a:rPr>
              <a:t> For individual search query</a:t>
            </a:r>
            <a:endParaRPr lang="en-GB" sz="800" dirty="0">
              <a:latin typeface="Trebuchet MS" panose="020B0603020202020204" pitchFamily="34" charset="0"/>
            </a:endParaRPr>
          </a:p>
          <a:p>
            <a:pPr marL="0" indent="0">
              <a:buNone/>
            </a:pPr>
            <a:r>
              <a:rPr lang="en-US" sz="800" dirty="0">
                <a:latin typeface="Trebuchet MS" panose="020B0603020202020204" pitchFamily="34" charset="0"/>
              </a:rPr>
              <a:t>View Results</a:t>
            </a:r>
          </a:p>
          <a:p>
            <a:pPr marL="0" indent="0">
              <a:buNone/>
            </a:pPr>
            <a:r>
              <a:rPr lang="en-US" sz="800" dirty="0">
                <a:latin typeface="Trebuchet MS" panose="020B0603020202020204" pitchFamily="34" charset="0"/>
              </a:rPr>
              <a:t>Edit</a:t>
            </a:r>
          </a:p>
          <a:p>
            <a:pPr marL="0" indent="0">
              <a:buNone/>
            </a:pPr>
            <a:r>
              <a:rPr lang="en-US" sz="800" dirty="0">
                <a:latin typeface="Trebuchet MS" panose="020B0603020202020204" pitchFamily="34" charset="0"/>
              </a:rPr>
              <a:t>Copy to Advanced Search (or to whichever form you started your search)</a:t>
            </a:r>
          </a:p>
          <a:p>
            <a:pPr marL="0" indent="0">
              <a:buNone/>
            </a:pPr>
            <a:r>
              <a:rPr lang="en-US" sz="800" dirty="0">
                <a:latin typeface="Trebuchet MS" panose="020B0603020202020204" pitchFamily="34" charset="0"/>
              </a:rPr>
              <a:t>Set email alert</a:t>
            </a:r>
          </a:p>
          <a:p>
            <a:pPr marL="0" indent="0">
              <a:buNone/>
            </a:pPr>
            <a:r>
              <a:rPr lang="en-US" sz="800" dirty="0">
                <a:latin typeface="Trebuchet MS" panose="020B0603020202020204" pitchFamily="34" charset="0"/>
              </a:rPr>
              <a:t>Set RSS feed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t>(2) For search sessions</a:t>
            </a:r>
          </a:p>
          <a:p>
            <a:pPr marL="0" indent="0">
              <a:buNone/>
            </a:pPr>
            <a:r>
              <a:rPr lang="en-US" sz="800" dirty="0">
                <a:latin typeface="Trebuchet MS" panose="020B0603020202020204" pitchFamily="34" charset="0"/>
              </a:rPr>
              <a:t>Save</a:t>
            </a:r>
          </a:p>
          <a:p>
            <a:pPr marL="0" indent="0">
              <a:buNone/>
            </a:pPr>
            <a:r>
              <a:rPr lang="en-US" sz="800" dirty="0">
                <a:latin typeface="Trebuchet MS" panose="020B0603020202020204" pitchFamily="34" charset="0"/>
              </a:rPr>
              <a:t>Delete</a:t>
            </a:r>
          </a:p>
          <a:p>
            <a:pPr marL="0" indent="0">
              <a:buNone/>
            </a:pPr>
            <a:r>
              <a:rPr lang="en-US" sz="800" dirty="0">
                <a:latin typeface="Trebuchet MS" panose="020B0603020202020204" pitchFamily="34" charset="0"/>
              </a:rPr>
              <a:t>Print view</a:t>
            </a:r>
          </a:p>
          <a:p>
            <a:pPr marL="0" indent="0">
              <a:buNone/>
            </a:pPr>
            <a:r>
              <a:rPr lang="en-US" sz="800" dirty="0">
                <a:latin typeface="Trebuchet MS" panose="020B0603020202020204" pitchFamily="34" charset="0"/>
              </a:rPr>
              <a:t>Export</a:t>
            </a:r>
          </a:p>
          <a:p>
            <a:pPr marL="0" indent="0">
              <a:buNone/>
            </a:pPr>
            <a:r>
              <a:rPr lang="en-US" sz="800" dirty="0">
                <a:latin typeface="Trebuchet MS" panose="020B0603020202020204" pitchFamily="34" charset="0"/>
              </a:rPr>
              <a:t>Email</a:t>
            </a:r>
          </a:p>
        </p:txBody>
      </p:sp>
      <p:sp>
        <p:nvSpPr>
          <p:cNvPr id="4" name="Slide Number Placeholder 3"/>
          <p:cNvSpPr>
            <a:spLocks noGrp="1"/>
          </p:cNvSpPr>
          <p:nvPr>
            <p:ph type="sldNum" sz="quarter" idx="10"/>
          </p:nvPr>
        </p:nvSpPr>
        <p:spPr/>
        <p:txBody>
          <a:bodyPr/>
          <a:lstStyle/>
          <a:p>
            <a:fld id="{81402E04-F8C6-0C46-B615-E6C9824827FD}" type="slidenum">
              <a:rPr lang="en-GB" smtClean="0"/>
              <a:pPr/>
              <a:t>34</a:t>
            </a:fld>
            <a:endParaRPr lang="en-GB" dirty="0"/>
          </a:p>
        </p:txBody>
      </p:sp>
    </p:spTree>
    <p:extLst>
      <p:ext uri="{BB962C8B-B14F-4D97-AF65-F5344CB8AC3E}">
        <p14:creationId xmlns:p14="http://schemas.microsoft.com/office/powerpoint/2010/main" val="155262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re-cap what we have discussed,</a:t>
            </a:r>
            <a:r>
              <a:rPr lang="en-GB" baseline="0" dirty="0"/>
              <a:t> Embase delivers the value through content – indexing, search engine and records management tools.</a:t>
            </a:r>
          </a:p>
          <a:p>
            <a:endParaRPr lang="en-GB" dirty="0"/>
          </a:p>
          <a:p>
            <a:r>
              <a:rPr lang="en-GB" dirty="0"/>
              <a:t>Content</a:t>
            </a:r>
            <a:r>
              <a:rPr lang="en-GB" baseline="0" dirty="0"/>
              <a:t> Embase delivers is timely and international. We make sure you don’t miss any critical biomedical literature.</a:t>
            </a:r>
          </a:p>
          <a:p>
            <a:r>
              <a:rPr lang="en-GB" dirty="0"/>
              <a:t>Deep indexing allows you to identify specific drug,</a:t>
            </a:r>
            <a:r>
              <a:rPr lang="en-GB" baseline="0" dirty="0"/>
              <a:t> </a:t>
            </a:r>
            <a:r>
              <a:rPr lang="en-GB" dirty="0"/>
              <a:t>disease</a:t>
            </a:r>
            <a:r>
              <a:rPr lang="en-GB" baseline="0" dirty="0"/>
              <a:t> and</a:t>
            </a:r>
            <a:r>
              <a:rPr lang="en-GB" dirty="0"/>
              <a:t> device concepts, and their relationship.</a:t>
            </a:r>
            <a:r>
              <a:rPr lang="en-GB" baseline="0" dirty="0"/>
              <a:t> This is the only close alternative instead of reading all articles.</a:t>
            </a:r>
          </a:p>
          <a:p>
            <a:r>
              <a:rPr lang="en-GB" dirty="0"/>
              <a:t>Dedicated</a:t>
            </a:r>
            <a:r>
              <a:rPr lang="en-GB" baseline="0" dirty="0"/>
              <a:t> search </a:t>
            </a:r>
            <a:r>
              <a:rPr lang="en-GB" dirty="0"/>
              <a:t>tools balance precision and comprehension,</a:t>
            </a:r>
            <a:r>
              <a:rPr lang="en-GB" baseline="0" dirty="0"/>
              <a:t> allows you to pinpoint to the relevant and manageable set of records. The retrieved results can be managed in email alert, loaded to literature manage software.</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35</a:t>
            </a:fld>
            <a:endParaRPr lang="en-US"/>
          </a:p>
        </p:txBody>
      </p:sp>
    </p:spTree>
    <p:extLst>
      <p:ext uri="{BB962C8B-B14F-4D97-AF65-F5344CB8AC3E}">
        <p14:creationId xmlns:p14="http://schemas.microsoft.com/office/powerpoint/2010/main" val="3795006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Embase is recommended by the following regulatory bodies and authorities for maintaining awareness of safety profiles, and clinical and economic evidence:</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European Medicines Agency (EMA) - Guideline on good pharmacovigilance practices (GVP) Module VI</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European Commission - Guidance on the clinical evaluation of medical devices – MEDDEV 2.7.1 (rev. 4)</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The National Institute for Health and Care Excellence (NICE) Guidelines</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Cochrane Handbook for Systematic Reviews of Interventions Version 5.1.0</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Recent acknowledgement</a:t>
            </a:r>
            <a:r>
              <a:rPr lang="en-GB" sz="1200" b="0" i="0" kern="1200" baseline="0" dirty="0">
                <a:solidFill>
                  <a:schemeClr val="tx1"/>
                </a:solidFill>
                <a:effectLst/>
                <a:latin typeface="+mn-lt"/>
                <a:ea typeface="+mn-ea"/>
                <a:cs typeface="+mn-cs"/>
              </a:rPr>
              <a:t> by EMA </a:t>
            </a:r>
            <a:r>
              <a:rPr lang="en-GB" sz="1200" b="0" i="0" u="none" strike="noStrike" kern="1200" baseline="0" dirty="0">
                <a:solidFill>
                  <a:schemeClr val="tx1"/>
                </a:solidFill>
                <a:latin typeface="+mn-lt"/>
                <a:ea typeface="+mn-ea"/>
                <a:cs typeface="+mn-cs"/>
              </a:rPr>
              <a:t>Committee for Medicinal Products for Veterinary Use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36</a:t>
            </a:fld>
            <a:endParaRPr lang="en-US"/>
          </a:p>
        </p:txBody>
      </p:sp>
    </p:spTree>
    <p:extLst>
      <p:ext uri="{BB962C8B-B14F-4D97-AF65-F5344CB8AC3E}">
        <p14:creationId xmlns:p14="http://schemas.microsoft.com/office/powerpoint/2010/main" val="745812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37</a:t>
            </a:fld>
            <a:endParaRPr lang="en-US"/>
          </a:p>
        </p:txBody>
      </p:sp>
    </p:spTree>
    <p:extLst>
      <p:ext uri="{BB962C8B-B14F-4D97-AF65-F5344CB8AC3E}">
        <p14:creationId xmlns:p14="http://schemas.microsoft.com/office/powerpoint/2010/main" val="2807233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In</a:t>
            </a:r>
            <a:r>
              <a:rPr lang="en-GB" sz="1200" baseline="0" dirty="0"/>
              <a:t> Embase, you will find different mapping options</a:t>
            </a:r>
          </a:p>
          <a:p>
            <a:pPr marL="0" indent="0">
              <a:buFont typeface="Arial" panose="020B0604020202020204" pitchFamily="34" charset="0"/>
              <a:buNone/>
            </a:pPr>
            <a:r>
              <a:rPr lang="en-GB" sz="1200" baseline="0" dirty="0"/>
              <a:t>Done by /de or check the box in the filter</a:t>
            </a:r>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baseline="0" dirty="0"/>
              <a:t>E.G.</a:t>
            </a:r>
          </a:p>
          <a:p>
            <a:pPr marL="86868" indent="0">
              <a:buNone/>
            </a:pPr>
            <a:r>
              <a:rPr lang="en-GB" dirty="0">
                <a:solidFill>
                  <a:schemeClr val="accent2"/>
                </a:solidFill>
              </a:rPr>
              <a:t>Stem Cell Therapy</a:t>
            </a:r>
            <a:r>
              <a:rPr lang="en-GB" dirty="0"/>
              <a:t> is not a preferred</a:t>
            </a:r>
            <a:r>
              <a:rPr lang="en-GB" baseline="0" dirty="0"/>
              <a:t> term, it is </a:t>
            </a:r>
            <a:r>
              <a:rPr lang="en-GB" dirty="0"/>
              <a:t>a synonym of </a:t>
            </a:r>
            <a:r>
              <a:rPr lang="en-GB" dirty="0">
                <a:solidFill>
                  <a:schemeClr val="accent2"/>
                </a:solidFill>
              </a:rPr>
              <a:t>Stem Cell Transplantation</a:t>
            </a:r>
          </a:p>
          <a:p>
            <a:pPr marL="86868" indent="0">
              <a:buNone/>
            </a:pPr>
            <a:r>
              <a:rPr lang="en-GB" dirty="0"/>
              <a:t>Using /de to search ‘stem cell therapy’, it will be mapped to searching the preferred term ‘stem cell transplantation’</a:t>
            </a:r>
          </a:p>
          <a:p>
            <a:pPr marL="86868" indent="0">
              <a:buNone/>
            </a:pPr>
            <a:endParaRPr lang="en-GB" dirty="0"/>
          </a:p>
          <a:p>
            <a:pPr marL="86868" indent="0">
              <a:buNone/>
            </a:pPr>
            <a:r>
              <a:rPr lang="en-GB" dirty="0"/>
              <a:t>Results</a:t>
            </a:r>
            <a:r>
              <a:rPr lang="en-GB" baseline="0" dirty="0"/>
              <a:t> are the same</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38</a:t>
            </a:fld>
            <a:endParaRPr lang="en-US"/>
          </a:p>
        </p:txBody>
      </p:sp>
    </p:spTree>
    <p:extLst>
      <p:ext uri="{BB962C8B-B14F-4D97-AF65-F5344CB8AC3E}">
        <p14:creationId xmlns:p14="http://schemas.microsoft.com/office/powerpoint/2010/main" val="587581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aseline="0" dirty="0"/>
              <a:t>This option runs a text search across the all the fields of a record, including title, abstract, keywords, author keywords, author address</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39</a:t>
            </a:fld>
            <a:endParaRPr lang="en-US"/>
          </a:p>
        </p:txBody>
      </p:sp>
    </p:spTree>
    <p:extLst>
      <p:ext uri="{BB962C8B-B14F-4D97-AF65-F5344CB8AC3E}">
        <p14:creationId xmlns:p14="http://schemas.microsoft.com/office/powerpoint/2010/main" val="147000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People rely</a:t>
            </a:r>
            <a:r>
              <a:rPr lang="en-GB" sz="1000" baseline="0" dirty="0"/>
              <a:t> on Embase because:</a:t>
            </a:r>
          </a:p>
          <a:p>
            <a:pPr marL="228600" indent="-228600">
              <a:buAutoNum type="arabicPeriod"/>
            </a:pPr>
            <a:r>
              <a:rPr lang="en-GB" sz="1000" baseline="0" dirty="0"/>
              <a:t>it’s one of the most important database, when searching in the medical field, the content is needed</a:t>
            </a:r>
          </a:p>
          <a:p>
            <a:pPr marL="228600" indent="-228600">
              <a:buAutoNum type="arabicPeriod"/>
            </a:pPr>
            <a:r>
              <a:rPr lang="en-GB" sz="1000" baseline="0" dirty="0"/>
              <a:t>The deep Indexing let them find the relevant information</a:t>
            </a:r>
          </a:p>
          <a:p>
            <a:pPr marL="228600" indent="-228600">
              <a:buAutoNum type="arabicPeriod"/>
            </a:pPr>
            <a:r>
              <a:rPr lang="en-GB" sz="1000" baseline="0" dirty="0"/>
              <a:t>Search tools are useful to navigate in the sea of data</a:t>
            </a:r>
          </a:p>
          <a:p>
            <a:pPr marL="228600" indent="-228600">
              <a:buAutoNum type="arabicPeriod"/>
            </a:pPr>
            <a:r>
              <a:rPr lang="en-GB" sz="1000" baseline="0" dirty="0"/>
              <a:t>The possibility of save, export and manage the results improves the search experience.</a:t>
            </a:r>
          </a:p>
          <a:p>
            <a:pPr marL="0" indent="0">
              <a:buNone/>
            </a:pPr>
            <a:r>
              <a:rPr lang="en-GB" sz="1000" baseline="0" dirty="0"/>
              <a:t>And the user interface is friendly, and get more successful queries than other database</a:t>
            </a:r>
          </a:p>
          <a:p>
            <a:pPr marL="0" indent="0">
              <a:buNone/>
            </a:pPr>
            <a:endParaRPr lang="en-GB"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a:t>Embase delivers the value through Content, indexing, search tools and records management tools.</a:t>
            </a:r>
          </a:p>
          <a:p>
            <a:pPr marL="0" indent="0">
              <a:buNone/>
            </a:pPr>
            <a:endParaRPr lang="en-GB" sz="1000" dirty="0"/>
          </a:p>
        </p:txBody>
      </p:sp>
      <p:sp>
        <p:nvSpPr>
          <p:cNvPr id="4" name="Slide Number Placeholder 3"/>
          <p:cNvSpPr>
            <a:spLocks noGrp="1"/>
          </p:cNvSpPr>
          <p:nvPr>
            <p:ph type="sldNum" sz="quarter" idx="10"/>
          </p:nvPr>
        </p:nvSpPr>
        <p:spPr/>
        <p:txBody>
          <a:bodyPr/>
          <a:lstStyle/>
          <a:p>
            <a:fld id="{40536F93-1A5E-4EE8-89E8-70AFBD39FBF0}" type="slidenum">
              <a:rPr lang="en-US" smtClean="0"/>
              <a:t>4</a:t>
            </a:fld>
            <a:endParaRPr lang="en-US"/>
          </a:p>
        </p:txBody>
      </p:sp>
    </p:spTree>
    <p:extLst>
      <p:ext uri="{BB962C8B-B14F-4D97-AF65-F5344CB8AC3E}">
        <p14:creationId xmlns:p14="http://schemas.microsoft.com/office/powerpoint/2010/main" val="2557997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8" indent="0">
              <a:buNone/>
            </a:pPr>
            <a:r>
              <a:rPr lang="en-GB" dirty="0">
                <a:solidFill>
                  <a:schemeClr val="tx1"/>
                </a:solidFill>
              </a:rPr>
              <a:t>Done by using</a:t>
            </a:r>
            <a:r>
              <a:rPr lang="en-GB" baseline="0" dirty="0">
                <a:solidFill>
                  <a:schemeClr val="tx1"/>
                </a:solidFill>
              </a:rPr>
              <a:t> /</a:t>
            </a:r>
            <a:r>
              <a:rPr lang="en-GB" baseline="0" dirty="0" err="1">
                <a:solidFill>
                  <a:schemeClr val="tx1"/>
                </a:solidFill>
              </a:rPr>
              <a:t>exp</a:t>
            </a:r>
            <a:r>
              <a:rPr lang="en-GB" baseline="0" dirty="0">
                <a:solidFill>
                  <a:schemeClr val="tx1"/>
                </a:solidFill>
              </a:rPr>
              <a:t>, or check the box</a:t>
            </a:r>
          </a:p>
          <a:p>
            <a:pPr marL="86868" indent="0">
              <a:buNone/>
            </a:pPr>
            <a:endParaRPr lang="en-GB" dirty="0">
              <a:solidFill>
                <a:schemeClr val="tx1"/>
              </a:solidFill>
            </a:endParaRPr>
          </a:p>
          <a:p>
            <a:pPr marL="544068" indent="-457200">
              <a:buAutoNum type="arabicPeriod"/>
            </a:pPr>
            <a:r>
              <a:rPr lang="en-GB" dirty="0">
                <a:solidFill>
                  <a:schemeClr val="tx1"/>
                </a:solidFill>
              </a:rPr>
              <a:t>Search term will be mapped to preferred term</a:t>
            </a:r>
          </a:p>
          <a:p>
            <a:pPr marL="544068" indent="-457200">
              <a:buAutoNum type="arabicPeriod"/>
            </a:pPr>
            <a:r>
              <a:rPr lang="en-GB" dirty="0">
                <a:solidFill>
                  <a:schemeClr val="tx1"/>
                </a:solidFill>
              </a:rPr>
              <a:t>All the specific terms under the preferred term will be all searched</a:t>
            </a:r>
          </a:p>
          <a:p>
            <a:endParaRPr lang="en-GB" dirty="0"/>
          </a:p>
          <a:p>
            <a:pPr marL="0" indent="0">
              <a:buFont typeface="Arial" panose="020B0604020202020204" pitchFamily="34" charset="0"/>
              <a:buNone/>
            </a:pPr>
            <a:r>
              <a:rPr lang="en-GB" sz="1200" baseline="0" dirty="0"/>
              <a:t>Stem cell transplantation has more specific categories in the list, such as allogeneic stem cell transplantation, autologous stem cell transplantation etc. Embase indexers should always use the most specific term available to describe the content of an article. </a:t>
            </a:r>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baseline="0" dirty="0"/>
              <a:t>Using explosion search saves you time to search individual sub-categories separately. This search type will increase your search results dramatically.</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40</a:t>
            </a:fld>
            <a:endParaRPr lang="en-US"/>
          </a:p>
        </p:txBody>
      </p:sp>
    </p:spTree>
    <p:extLst>
      <p:ext uri="{BB962C8B-B14F-4D97-AF65-F5344CB8AC3E}">
        <p14:creationId xmlns:p14="http://schemas.microsoft.com/office/powerpoint/2010/main" val="1027838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You</a:t>
            </a:r>
            <a:r>
              <a:rPr lang="en-GB" sz="1200" b="0" i="0" kern="1200" baseline="0" dirty="0">
                <a:solidFill>
                  <a:schemeClr val="tx1"/>
                </a:solidFill>
                <a:effectLst/>
                <a:latin typeface="+mn-lt"/>
                <a:ea typeface="+mn-ea"/>
                <a:cs typeface="+mn-cs"/>
              </a:rPr>
              <a:t> can also </a:t>
            </a:r>
            <a:r>
              <a:rPr lang="en-GB" sz="1200" b="0" i="0" kern="1200" dirty="0">
                <a:solidFill>
                  <a:schemeClr val="tx1"/>
                </a:solidFill>
                <a:effectLst/>
                <a:latin typeface="+mn-lt"/>
                <a:ea typeface="+mn-ea"/>
                <a:cs typeface="+mn-cs"/>
              </a:rPr>
              <a:t>Search as broadly as possible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Done by using /</a:t>
            </a:r>
            <a:r>
              <a:rPr lang="en-GB" sz="1200" b="0" i="0" kern="1200" dirty="0" err="1">
                <a:solidFill>
                  <a:schemeClr val="tx1"/>
                </a:solidFill>
                <a:effectLst/>
                <a:latin typeface="+mn-lt"/>
                <a:ea typeface="+mn-ea"/>
                <a:cs typeface="+mn-cs"/>
              </a:rPr>
              <a:t>br</a:t>
            </a:r>
            <a:r>
              <a:rPr lang="en-GB" sz="1200" b="0" i="0" kern="1200" dirty="0">
                <a:solidFill>
                  <a:schemeClr val="tx1"/>
                </a:solidFill>
                <a:effectLst/>
                <a:latin typeface="+mn-lt"/>
                <a:ea typeface="+mn-ea"/>
                <a:cs typeface="+mn-cs"/>
              </a:rPr>
              <a:t> or check in the box</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What</a:t>
            </a:r>
            <a:r>
              <a:rPr lang="en-GB" sz="1200" b="0" i="0" kern="1200" baseline="0" dirty="0">
                <a:solidFill>
                  <a:schemeClr val="tx1"/>
                </a:solidFill>
                <a:effectLst/>
                <a:latin typeface="+mn-lt"/>
                <a:ea typeface="+mn-ea"/>
                <a:cs typeface="+mn-cs"/>
              </a:rPr>
              <a:t> Embase does is to combine the results of the following 3 searches: </a:t>
            </a:r>
          </a:p>
          <a:p>
            <a:pPr fontAlgn="base"/>
            <a:endParaRPr lang="en-GB"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It Maps to preferred term in Emtree</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It Searches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free text in all fields</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It Explodes using narrower Emtree terms</a:t>
            </a:r>
          </a:p>
          <a:p>
            <a:pPr marL="0" indent="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GB" sz="1200" b="0" i="0" kern="1200" dirty="0">
                <a:solidFill>
                  <a:schemeClr val="tx1"/>
                </a:solidFill>
                <a:effectLst/>
                <a:latin typeface="+mn-lt"/>
                <a:ea typeface="+mn-ea"/>
                <a:cs typeface="+mn-cs"/>
              </a:rPr>
              <a:t>Broad</a:t>
            </a:r>
            <a:r>
              <a:rPr lang="en-GB" sz="1200" b="0" i="0" kern="1200" baseline="0" dirty="0">
                <a:solidFill>
                  <a:schemeClr val="tx1"/>
                </a:solidFill>
                <a:effectLst/>
                <a:latin typeface="+mn-lt"/>
                <a:ea typeface="+mn-ea"/>
                <a:cs typeface="+mn-cs"/>
              </a:rPr>
              <a:t> search increases search results.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41</a:t>
            </a:fld>
            <a:endParaRPr lang="en-US"/>
          </a:p>
        </p:txBody>
      </p:sp>
    </p:spTree>
    <p:extLst>
      <p:ext uri="{BB962C8B-B14F-4D97-AF65-F5344CB8AC3E}">
        <p14:creationId xmlns:p14="http://schemas.microsoft.com/office/powerpoint/2010/main" val="2467567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Synonyms are the equivalent to an Emtree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Emtree allows to browse synonyms of the term. In addition to explosion search and preferred term search, searching synonyms in all fields of a records help to retrieve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Some terms have a long list of synonyms. </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42</a:t>
            </a:fld>
            <a:endParaRPr lang="en-US"/>
          </a:p>
        </p:txBody>
      </p:sp>
    </p:spTree>
    <p:extLst>
      <p:ext uri="{BB962C8B-B14F-4D97-AF65-F5344CB8AC3E}">
        <p14:creationId xmlns:p14="http://schemas.microsoft.com/office/powerpoint/2010/main" val="3906841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a:t>
            </a:r>
            <a:r>
              <a:rPr lang="en-GB" baseline="0" dirty="0"/>
              <a:t> PICO or PV Wizard to directly inject the list of synonyms to the search query. It will save you the </a:t>
            </a:r>
            <a:r>
              <a:rPr lang="en-GB" sz="1200" baseline="0" dirty="0"/>
              <a:t>time to search individual synonym and add it separately</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43</a:t>
            </a:fld>
            <a:endParaRPr lang="en-US"/>
          </a:p>
        </p:txBody>
      </p:sp>
    </p:spTree>
    <p:extLst>
      <p:ext uri="{BB962C8B-B14F-4D97-AF65-F5344CB8AC3E}">
        <p14:creationId xmlns:p14="http://schemas.microsoft.com/office/powerpoint/2010/main" val="489052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using different mapping is to balance between precision and recall.</a:t>
            </a:r>
          </a:p>
          <a:p>
            <a:pPr marL="0" indent="0">
              <a:spcBef>
                <a:spcPts val="0"/>
              </a:spcBef>
              <a:buClr>
                <a:srgbClr val="007398"/>
              </a:buClr>
              <a:buFont typeface="Arial" panose="020B0604020202020204" pitchFamily="34" charset="0"/>
              <a:buNone/>
            </a:pPr>
            <a:endParaRPr lang="en-GB" sz="1800" b="1" dirty="0">
              <a:solidFill>
                <a:schemeClr val="tx1"/>
              </a:solidFill>
            </a:endParaRPr>
          </a:p>
          <a:p>
            <a:pPr algn="l">
              <a:spcBef>
                <a:spcPts val="0"/>
              </a:spcBef>
              <a:buClr>
                <a:srgbClr val="007398"/>
              </a:buClr>
            </a:pPr>
            <a:r>
              <a:rPr lang="en-GB" dirty="0">
                <a:solidFill>
                  <a:schemeClr val="tx1"/>
                </a:solidFill>
              </a:rPr>
              <a:t>Increase</a:t>
            </a:r>
            <a:r>
              <a:rPr lang="en-GB" baseline="0" dirty="0">
                <a:solidFill>
                  <a:schemeClr val="tx1"/>
                </a:solidFill>
              </a:rPr>
              <a:t> precision</a:t>
            </a:r>
            <a:endParaRPr lang="en-GB" sz="1200" kern="1200" baseline="0" dirty="0">
              <a:solidFill>
                <a:schemeClr val="tx1"/>
              </a:solidFill>
              <a:latin typeface="+mn-lt"/>
              <a:ea typeface="+mn-ea"/>
              <a:cs typeface="+mn-cs"/>
            </a:endParaRPr>
          </a:p>
          <a:p>
            <a:pPr marL="171450" indent="-171450">
              <a:buFont typeface="Arial" panose="020B0604020202020204" pitchFamily="34" charset="0"/>
              <a:buChar char="•"/>
            </a:pPr>
            <a:r>
              <a:rPr lang="en-GB" dirty="0"/>
              <a:t>Apply limits</a:t>
            </a:r>
          </a:p>
          <a:p>
            <a:pPr marL="171450" indent="-171450">
              <a:buFont typeface="Arial" panose="020B0604020202020204" pitchFamily="34" charset="0"/>
              <a:buChar char="•"/>
            </a:pPr>
            <a:r>
              <a:rPr lang="en-GB" dirty="0"/>
              <a:t>Restrict to records as indexed term or as a major focus</a:t>
            </a:r>
          </a:p>
          <a:p>
            <a:pPr marL="171450" indent="-171450">
              <a:buFont typeface="Arial" panose="020B0604020202020204" pitchFamily="34" charset="0"/>
              <a:buChar char="•"/>
            </a:pPr>
            <a:r>
              <a:rPr lang="en-GB" dirty="0"/>
              <a:t>Use disease, drug and device subheadings</a:t>
            </a:r>
          </a:p>
          <a:p>
            <a:pPr marL="171450" indent="-171450">
              <a:buFont typeface="Arial" panose="020B0604020202020204" pitchFamily="34" charset="0"/>
              <a:buChar char="•"/>
            </a:pPr>
            <a:r>
              <a:rPr lang="en-GB" dirty="0"/>
              <a:t>Use left column filters</a:t>
            </a:r>
          </a:p>
        </p:txBody>
      </p:sp>
      <p:sp>
        <p:nvSpPr>
          <p:cNvPr id="4" name="Slide Number Placeholder 3"/>
          <p:cNvSpPr>
            <a:spLocks noGrp="1"/>
          </p:cNvSpPr>
          <p:nvPr>
            <p:ph type="sldNum" sz="quarter" idx="10"/>
          </p:nvPr>
        </p:nvSpPr>
        <p:spPr/>
        <p:txBody>
          <a:bodyPr/>
          <a:lstStyle/>
          <a:p>
            <a:fld id="{40536F93-1A5E-4EE8-89E8-70AFBD39FBF0}" type="slidenum">
              <a:rPr lang="en-US" smtClean="0"/>
              <a:t>44</a:t>
            </a:fld>
            <a:endParaRPr lang="en-US"/>
          </a:p>
        </p:txBody>
      </p:sp>
    </p:spTree>
    <p:extLst>
      <p:ext uri="{BB962C8B-B14F-4D97-AF65-F5344CB8AC3E}">
        <p14:creationId xmlns:p14="http://schemas.microsoft.com/office/powerpoint/2010/main" val="2846691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more tips for searching:</a:t>
            </a:r>
          </a:p>
          <a:p>
            <a:endParaRPr lang="en-GB" dirty="0"/>
          </a:p>
          <a:p>
            <a:pPr marL="0" indent="0">
              <a:spcBef>
                <a:spcPts val="0"/>
              </a:spcBef>
              <a:buClr>
                <a:srgbClr val="007398"/>
              </a:buClr>
              <a:buNone/>
            </a:pPr>
            <a:r>
              <a:rPr lang="en-GB" sz="1800" b="1" dirty="0"/>
              <a:t>The Boolean operators AND, OR, NOT, NEAR and NEXT can be used to combine search terms:</a:t>
            </a:r>
            <a:endParaRPr lang="en-GB" sz="1800" dirty="0">
              <a:solidFill>
                <a:srgbClr val="2850A0"/>
              </a:solidFill>
            </a:endParaRPr>
          </a:p>
          <a:p>
            <a:pPr>
              <a:spcBef>
                <a:spcPts val="0"/>
              </a:spcBef>
              <a:buClr>
                <a:srgbClr val="007398"/>
              </a:buClr>
            </a:pPr>
            <a:endParaRPr lang="en-GB" sz="1800" b="1" dirty="0"/>
          </a:p>
          <a:p>
            <a:pPr lvl="1">
              <a:spcBef>
                <a:spcPts val="0"/>
              </a:spcBef>
              <a:buClr>
                <a:srgbClr val="007398"/>
              </a:buClr>
            </a:pPr>
            <a:r>
              <a:rPr lang="en-GB" dirty="0"/>
              <a:t>Using </a:t>
            </a:r>
            <a:r>
              <a:rPr lang="en-GB" b="1" dirty="0"/>
              <a:t>OR</a:t>
            </a:r>
            <a:r>
              <a:rPr lang="en-GB" dirty="0"/>
              <a:t> means At least one word must be mentioned in each record</a:t>
            </a:r>
          </a:p>
          <a:p>
            <a:pPr marL="457200" marR="0" lvl="1" indent="0" algn="l" defTabSz="914400" rtl="0" eaLnBrk="1" fontAlgn="auto" latinLnBrk="0" hangingPunct="1">
              <a:lnSpc>
                <a:spcPct val="100000"/>
              </a:lnSpc>
              <a:spcBef>
                <a:spcPts val="0"/>
              </a:spcBef>
              <a:spcAft>
                <a:spcPts val="0"/>
              </a:spcAft>
              <a:buClr>
                <a:srgbClr val="007398"/>
              </a:buClr>
              <a:buSzTx/>
              <a:buFontTx/>
              <a:buNone/>
              <a:tabLst/>
              <a:defRPr/>
            </a:pPr>
            <a:r>
              <a:rPr lang="en-GB" dirty="0"/>
              <a:t>Using </a:t>
            </a:r>
            <a:r>
              <a:rPr lang="en-GB" b="1" dirty="0"/>
              <a:t>AND</a:t>
            </a:r>
            <a:r>
              <a:rPr lang="en-GB" dirty="0"/>
              <a:t> gives</a:t>
            </a:r>
            <a:r>
              <a:rPr lang="en-GB" baseline="0" dirty="0"/>
              <a:t> the results that </a:t>
            </a:r>
            <a:r>
              <a:rPr lang="en-GB" dirty="0"/>
              <a:t>Both words are present in each record</a:t>
            </a:r>
          </a:p>
          <a:p>
            <a:pPr lvl="1">
              <a:spcBef>
                <a:spcPts val="0"/>
              </a:spcBef>
              <a:buClr>
                <a:srgbClr val="007398"/>
              </a:buClr>
              <a:buFont typeface="Wingdings" panose="05000000000000000000" pitchFamily="2" charset="2"/>
              <a:buChar char="Ø"/>
            </a:pPr>
            <a:endParaRPr lang="en-GB" dirty="0"/>
          </a:p>
          <a:p>
            <a:pPr marL="0" indent="0">
              <a:spcBef>
                <a:spcPts val="0"/>
              </a:spcBef>
              <a:buClr>
                <a:srgbClr val="007398"/>
              </a:buClr>
              <a:buNone/>
            </a:pPr>
            <a:r>
              <a:rPr lang="en-GB" sz="1800" b="1" dirty="0"/>
              <a:t>Boolean operators can be combined and nested with parentheses within a single search statement</a:t>
            </a:r>
            <a:r>
              <a:rPr lang="en-GB" sz="1800" dirty="0">
                <a:solidFill>
                  <a:srgbClr val="2850A0"/>
                </a:solidFill>
              </a:rPr>
              <a:t>:</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45</a:t>
            </a:fld>
            <a:endParaRPr lang="en-US"/>
          </a:p>
        </p:txBody>
      </p:sp>
    </p:spTree>
    <p:extLst>
      <p:ext uri="{BB962C8B-B14F-4D97-AF65-F5344CB8AC3E}">
        <p14:creationId xmlns:p14="http://schemas.microsoft.com/office/powerpoint/2010/main" val="1926149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Using Proximity operators to search for words or phrases at any specified distance from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sng" dirty="0"/>
              <a:t>cardiac NEAR/5 catheter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u="sng" dirty="0"/>
              <a:t>Retrieves</a:t>
            </a:r>
            <a:r>
              <a:rPr lang="en-GB" sz="1200" b="1" i="1" u="sng" baseline="0" dirty="0"/>
              <a:t> when two words are within 5 words, in either direction.</a:t>
            </a:r>
            <a:endParaRPr lang="en-GB" sz="1200" b="1" dirty="0"/>
          </a:p>
          <a:p>
            <a:pPr marL="86868" indent="0">
              <a:buNone/>
            </a:pPr>
            <a:endParaRPr lang="en-GB" sz="1200" dirty="0"/>
          </a:p>
          <a:p>
            <a:r>
              <a:rPr lang="en-GB" sz="1200" dirty="0"/>
              <a:t>When performing free-text searches, remember to </a:t>
            </a:r>
            <a:r>
              <a:rPr lang="en-GB" sz="1200" b="1" dirty="0"/>
              <a:t>consider variant spellings </a:t>
            </a:r>
            <a:r>
              <a:rPr lang="en-GB" sz="1200" dirty="0"/>
              <a:t>including British and American spellings and terminology </a:t>
            </a:r>
          </a:p>
        </p:txBody>
      </p:sp>
      <p:sp>
        <p:nvSpPr>
          <p:cNvPr id="4" name="Slide Number Placeholder 3"/>
          <p:cNvSpPr>
            <a:spLocks noGrp="1"/>
          </p:cNvSpPr>
          <p:nvPr>
            <p:ph type="sldNum" sz="quarter" idx="10"/>
          </p:nvPr>
        </p:nvSpPr>
        <p:spPr/>
        <p:txBody>
          <a:bodyPr/>
          <a:lstStyle/>
          <a:p>
            <a:fld id="{40536F93-1A5E-4EE8-89E8-70AFBD39FBF0}" type="slidenum">
              <a:rPr lang="en-US" smtClean="0"/>
              <a:t>46</a:t>
            </a:fld>
            <a:endParaRPr lang="en-US"/>
          </a:p>
        </p:txBody>
      </p:sp>
    </p:spTree>
    <p:extLst>
      <p:ext uri="{BB962C8B-B14F-4D97-AF65-F5344CB8AC3E}">
        <p14:creationId xmlns:p14="http://schemas.microsoft.com/office/powerpoint/2010/main" val="2586858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On search page, looking for “search tips” drop down button</a:t>
            </a:r>
          </a:p>
          <a:p>
            <a:r>
              <a:rPr lang="en-GB" sz="1200" b="0" i="0" u="none" strike="noStrike" kern="1200" baseline="0" dirty="0">
                <a:solidFill>
                  <a:schemeClr val="tx1"/>
                </a:solidFill>
                <a:latin typeface="+mn-lt"/>
                <a:ea typeface="+mn-ea"/>
                <a:cs typeface="+mn-cs"/>
              </a:rPr>
              <a:t>Embase help page: find the answers to Frequently Asked Questions, Guides, Instructional Videos and links to archived webinar recordings</a:t>
            </a:r>
          </a:p>
          <a:p>
            <a:r>
              <a:rPr lang="en-GB" sz="1200" b="0" i="0" u="none" strike="noStrike" kern="1200" baseline="0" dirty="0">
                <a:solidFill>
                  <a:schemeClr val="tx1"/>
                </a:solidFill>
                <a:latin typeface="+mn-lt"/>
                <a:ea typeface="+mn-ea"/>
                <a:cs typeface="+mn-cs"/>
              </a:rPr>
              <a:t>Expect new support </a:t>
            </a:r>
            <a:r>
              <a:rPr lang="en-GB" sz="1200" b="0" i="0" u="none" strike="noStrike" kern="1200" baseline="0" dirty="0" err="1">
                <a:solidFill>
                  <a:schemeClr val="tx1"/>
                </a:solidFill>
                <a:latin typeface="+mn-lt"/>
                <a:ea typeface="+mn-ea"/>
                <a:cs typeface="+mn-cs"/>
              </a:rPr>
              <a:t>center</a:t>
            </a:r>
            <a:r>
              <a:rPr lang="en-GB" sz="1200" b="0" i="0" u="none" strike="noStrike" kern="1200" baseline="0" dirty="0">
                <a:solidFill>
                  <a:schemeClr val="tx1"/>
                </a:solidFill>
                <a:latin typeface="+mn-lt"/>
                <a:ea typeface="+mn-ea"/>
                <a:cs typeface="+mn-cs"/>
              </a:rPr>
              <a:t> will be launched soon, easy to navigate and more interactive help pages </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47</a:t>
            </a:fld>
            <a:endParaRPr lang="en-US"/>
          </a:p>
        </p:txBody>
      </p:sp>
    </p:spTree>
    <p:extLst>
      <p:ext uri="{BB962C8B-B14F-4D97-AF65-F5344CB8AC3E}">
        <p14:creationId xmlns:p14="http://schemas.microsoft.com/office/powerpoint/2010/main" val="1337015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Quick search: </a:t>
            </a:r>
            <a:r>
              <a:rPr lang="en-GB" sz="1000" dirty="0"/>
              <a:t>search entire database via an explosion search</a:t>
            </a:r>
          </a:p>
          <a:p>
            <a:endParaRPr lang="en-GB" sz="1000" dirty="0"/>
          </a:p>
          <a:p>
            <a:r>
              <a:rPr lang="en-GB" sz="1000" b="1" dirty="0"/>
              <a:t>Results page query line</a:t>
            </a:r>
            <a:r>
              <a:rPr lang="en-GB" sz="1000" dirty="0"/>
              <a:t>, direct search or using Mapping filter</a:t>
            </a:r>
          </a:p>
          <a:p>
            <a:endParaRPr lang="en-GB" sz="1000" dirty="0"/>
          </a:p>
          <a:p>
            <a:pPr marL="171450" indent="-171450">
              <a:buFont typeface="Arial" panose="020B0604020202020204" pitchFamily="34" charset="0"/>
              <a:buChar char="•"/>
            </a:pPr>
            <a:r>
              <a:rPr lang="en-GB" sz="1000" dirty="0"/>
              <a:t>Mapping (/de, /</a:t>
            </a:r>
            <a:r>
              <a:rPr lang="en-GB" sz="1000" dirty="0" err="1"/>
              <a:t>exp</a:t>
            </a:r>
            <a:r>
              <a:rPr lang="en-GB" sz="1000" dirty="0"/>
              <a:t>):</a:t>
            </a:r>
            <a:r>
              <a:rPr lang="en-GB" sz="1000" baseline="0" dirty="0"/>
              <a:t> synonym is mapped to preferred term</a:t>
            </a:r>
          </a:p>
          <a:p>
            <a:pPr marL="171450" indent="-171450">
              <a:buFont typeface="Arial" panose="020B0604020202020204" pitchFamily="34" charset="0"/>
              <a:buChar char="•"/>
            </a:pPr>
            <a:r>
              <a:rPr lang="en-GB" sz="1000" baseline="0" dirty="0"/>
              <a:t>Search </a:t>
            </a:r>
            <a:r>
              <a:rPr lang="en-GB" sz="1000" b="1" u="sng" baseline="0" dirty="0">
                <a:solidFill>
                  <a:srgbClr val="FF0000"/>
                </a:solidFill>
              </a:rPr>
              <a:t>ALSO</a:t>
            </a:r>
            <a:r>
              <a:rPr lang="en-GB" sz="1000" baseline="0" dirty="0"/>
              <a:t> as free text</a:t>
            </a:r>
          </a:p>
          <a:p>
            <a:pPr marL="171450" indent="-171450">
              <a:buFont typeface="Arial" panose="020B0604020202020204" pitchFamily="34" charset="0"/>
              <a:buChar char="•"/>
            </a:pPr>
            <a:r>
              <a:rPr lang="en-GB" sz="1000" baseline="0" dirty="0"/>
              <a:t>Search as broadly as possible /</a:t>
            </a:r>
            <a:r>
              <a:rPr lang="en-GB" sz="1000" baseline="0" dirty="0" err="1"/>
              <a:t>br</a:t>
            </a:r>
            <a:endParaRPr lang="en-GB" sz="1000" dirty="0"/>
          </a:p>
          <a:p>
            <a:endParaRPr lang="en-GB" sz="1000" dirty="0"/>
          </a:p>
          <a:p>
            <a:r>
              <a:rPr lang="en-GB" sz="1000" dirty="0"/>
              <a:t>“stem cell therapy”/de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a:r>
            <a:r>
              <a:rPr lang="en-GB" sz="1000" baseline="0" dirty="0"/>
              <a:t>stem cell transplantation”/de</a:t>
            </a:r>
            <a:endParaRPr lang="en-GB" sz="1000" dirty="0"/>
          </a:p>
          <a:p>
            <a:r>
              <a:rPr lang="en-GB" sz="1000" baseline="0" dirty="0"/>
              <a:t>“stem cell transplantation”/</a:t>
            </a:r>
            <a:r>
              <a:rPr lang="en-GB" sz="1000" baseline="0" dirty="0" err="1"/>
              <a:t>exp</a:t>
            </a:r>
            <a:endParaRPr lang="en-GB" sz="1000" dirty="0"/>
          </a:p>
          <a:p>
            <a:r>
              <a:rPr lang="en-GB" sz="1000" dirty="0"/>
              <a:t>“stem cell therapy”/</a:t>
            </a:r>
            <a:r>
              <a:rPr lang="en-GB" sz="1000" dirty="0" err="1"/>
              <a:t>exp</a:t>
            </a:r>
            <a:endParaRPr lang="en-GB" sz="1000" dirty="0"/>
          </a:p>
          <a:p>
            <a:r>
              <a:rPr lang="en-GB" sz="1000" dirty="0"/>
              <a:t>“</a:t>
            </a:r>
            <a:r>
              <a:rPr lang="en-GB" sz="1000" baseline="0" dirty="0"/>
              <a:t>stem cell transplantation”/</a:t>
            </a:r>
            <a:r>
              <a:rPr lang="en-GB" sz="1000" baseline="0" dirty="0" err="1"/>
              <a:t>exp</a:t>
            </a:r>
            <a:endParaRPr lang="en-GB" sz="1000" dirty="0"/>
          </a:p>
          <a:p>
            <a:r>
              <a:rPr lang="en-GB" sz="1000" dirty="0"/>
              <a:t>“stem cell</a:t>
            </a:r>
            <a:r>
              <a:rPr lang="en-GB" sz="1000" baseline="0" dirty="0"/>
              <a:t> therapy”/</a:t>
            </a:r>
            <a:r>
              <a:rPr lang="en-GB" sz="1000" baseline="0" dirty="0" err="1"/>
              <a:t>br</a:t>
            </a:r>
            <a:r>
              <a:rPr lang="en-GB" sz="1000" baseline="0" dirty="0"/>
              <a:t> = “stem cell therapy”/</a:t>
            </a:r>
            <a:r>
              <a:rPr lang="en-GB" sz="1000" baseline="0" dirty="0" err="1"/>
              <a:t>exp</a:t>
            </a:r>
            <a:r>
              <a:rPr lang="en-GB" sz="1000" baseline="0" dirty="0"/>
              <a:t> OR “stem cell therapy”</a:t>
            </a:r>
          </a:p>
          <a:p>
            <a:r>
              <a:rPr lang="en-GB" sz="1000" baseline="0" dirty="0"/>
              <a:t>“stem cell transplantation”/</a:t>
            </a:r>
            <a:r>
              <a:rPr lang="en-GB" sz="1000" baseline="0" dirty="0" err="1"/>
              <a:t>br</a:t>
            </a:r>
            <a:r>
              <a:rPr lang="en-GB" sz="1000" baseline="0" dirty="0"/>
              <a:t> = “</a:t>
            </a:r>
            <a:r>
              <a:rPr lang="en-GB" sz="1000" baseline="0" dirty="0"/>
              <a:t>stem cell transplantation”/</a:t>
            </a:r>
            <a:r>
              <a:rPr lang="en-GB" sz="1000" baseline="0" dirty="0" err="1"/>
              <a:t>exp</a:t>
            </a:r>
            <a:r>
              <a:rPr lang="en-GB" sz="1000" baseline="0" dirty="0"/>
              <a:t> OR “stem cell transplantation”</a:t>
            </a:r>
          </a:p>
        </p:txBody>
      </p:sp>
      <p:sp>
        <p:nvSpPr>
          <p:cNvPr id="4" name="Slide Number Placeholder 3"/>
          <p:cNvSpPr>
            <a:spLocks noGrp="1"/>
          </p:cNvSpPr>
          <p:nvPr>
            <p:ph type="sldNum" sz="quarter" idx="10"/>
          </p:nvPr>
        </p:nvSpPr>
        <p:spPr/>
        <p:txBody>
          <a:bodyPr/>
          <a:lstStyle/>
          <a:p>
            <a:fld id="{40536F93-1A5E-4EE8-89E8-70AFBD39FBF0}" type="slidenum">
              <a:rPr lang="en-US" smtClean="0"/>
              <a:t>48</a:t>
            </a:fld>
            <a:endParaRPr lang="en-US"/>
          </a:p>
        </p:txBody>
      </p:sp>
    </p:spTree>
    <p:extLst>
      <p:ext uri="{BB962C8B-B14F-4D97-AF65-F5344CB8AC3E}">
        <p14:creationId xmlns:p14="http://schemas.microsoft.com/office/powerpoint/2010/main" val="2255435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Population = patients with bacterial meningitis + synonyms (:</a:t>
            </a:r>
            <a:r>
              <a:rPr lang="en-US" sz="1200" b="0" i="0" u="none" strike="noStrike" kern="1200" dirty="0" err="1">
                <a:solidFill>
                  <a:schemeClr val="tx1"/>
                </a:solidFill>
                <a:effectLst/>
                <a:latin typeface="+mn-lt"/>
                <a:ea typeface="+mn-ea"/>
                <a:cs typeface="+mn-cs"/>
              </a:rPr>
              <a:t>ti,ab</a:t>
            </a:r>
            <a:r>
              <a:rPr lang="en-US" sz="1200" b="0" i="0" u="none" strike="noStrike" kern="1200" dirty="0">
                <a:solidFill>
                  <a:schemeClr val="tx1"/>
                </a:solidFill>
                <a:effectLst/>
                <a:latin typeface="+mn-lt"/>
                <a:ea typeface="+mn-ea"/>
                <a:cs typeface="+mn-cs"/>
              </a:rPr>
              <a:t>) or all fields</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Intervention = antibiotic agent + synonyms </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ti,ab</a:t>
            </a:r>
            <a:r>
              <a:rPr lang="en-US" sz="1200" b="0" i="0" u="none" strike="noStrike" kern="1200" dirty="0">
                <a:solidFill>
                  <a:schemeClr val="tx1"/>
                </a:solidFill>
                <a:effectLst/>
                <a:latin typeface="+mn-lt"/>
                <a:ea typeface="+mn-ea"/>
                <a:cs typeface="+mn-cs"/>
              </a:rPr>
              <a:t>) or all fields</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Comparison = no treatment</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Outcome = </a:t>
            </a:r>
            <a:r>
              <a:rPr lang="en-GB" sz="1200" b="0" i="0" u="none" strike="noStrike" kern="1200" dirty="0">
                <a:solidFill>
                  <a:schemeClr val="tx1"/>
                </a:solidFill>
                <a:effectLst/>
                <a:latin typeface="+mn-lt"/>
                <a:ea typeface="+mn-ea"/>
                <a:cs typeface="+mn-cs"/>
              </a:rPr>
              <a:t>(blank)</a:t>
            </a:r>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49</a:t>
            </a:fld>
            <a:endParaRPr lang="en-US"/>
          </a:p>
        </p:txBody>
      </p:sp>
    </p:spTree>
    <p:extLst>
      <p:ext uri="{BB962C8B-B14F-4D97-AF65-F5344CB8AC3E}">
        <p14:creationId xmlns:p14="http://schemas.microsoft.com/office/powerpoint/2010/main" val="278830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a:solidFill>
                  <a:schemeClr val="tx1"/>
                </a:solidFill>
                <a:latin typeface="+mn-lt"/>
                <a:ea typeface="+mn-ea"/>
                <a:cs typeface="+mn-cs"/>
              </a:rPr>
              <a:t>Content coverage: </a:t>
            </a:r>
          </a:p>
          <a:p>
            <a:r>
              <a:rPr lang="en-GB" sz="1000" b="0" i="0" u="none" strike="noStrike" kern="1200" baseline="0" dirty="0">
                <a:solidFill>
                  <a:schemeClr val="tx1"/>
                </a:solidFill>
                <a:latin typeface="+mn-lt"/>
                <a:ea typeface="+mn-ea"/>
                <a:cs typeface="+mn-cs"/>
              </a:rPr>
              <a:t>Embase covers broad biomedical scope of literature, with a focus on pharmacology, toxicology, cardiology, oncology, and many pharmaceutical science and clinical research subjects.</a:t>
            </a:r>
          </a:p>
          <a:p>
            <a:r>
              <a:rPr lang="en-GB" sz="1000" dirty="0"/>
              <a:t>Literature</a:t>
            </a:r>
            <a:r>
              <a:rPr lang="en-GB" sz="1000" baseline="0" dirty="0"/>
              <a:t> is </a:t>
            </a:r>
            <a:r>
              <a:rPr lang="en-GB" sz="1000" dirty="0"/>
              <a:t>dated</a:t>
            </a:r>
            <a:r>
              <a:rPr lang="en-GB" sz="1000" baseline="0" dirty="0"/>
              <a:t> back as early as </a:t>
            </a:r>
            <a:r>
              <a:rPr lang="en-GB" sz="1000" dirty="0"/>
              <a:t>1947 until</a:t>
            </a:r>
            <a:r>
              <a:rPr lang="en-GB" sz="1000" baseline="0" dirty="0"/>
              <a:t> today.</a:t>
            </a:r>
            <a:endParaRPr lang="en-GB"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5</a:t>
            </a:fld>
            <a:endParaRPr lang="en-US"/>
          </a:p>
        </p:txBody>
      </p:sp>
    </p:spTree>
    <p:extLst>
      <p:ext uri="{BB962C8B-B14F-4D97-AF65-F5344CB8AC3E}">
        <p14:creationId xmlns:p14="http://schemas.microsoft.com/office/powerpoint/2010/main" val="659573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50</a:t>
            </a:fld>
            <a:endParaRPr lang="en-US"/>
          </a:p>
        </p:txBody>
      </p:sp>
    </p:spTree>
    <p:extLst>
      <p:ext uri="{BB962C8B-B14F-4D97-AF65-F5344CB8AC3E}">
        <p14:creationId xmlns:p14="http://schemas.microsoft.com/office/powerpoint/2010/main" val="2308309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a:t>
            </a:r>
            <a:r>
              <a:rPr lang="en-GB" baseline="0" dirty="0"/>
              <a:t> </a:t>
            </a:r>
            <a:r>
              <a:rPr lang="en-GB" sz="1200" dirty="0" err="1"/>
              <a:t>everolimus</a:t>
            </a:r>
            <a:r>
              <a:rPr lang="en-GB" sz="1200" dirty="0"/>
              <a:t> eluting coronary stent + synonyms (all fields)</a:t>
            </a:r>
          </a:p>
          <a:p>
            <a:r>
              <a:rPr lang="en-GB" sz="1200" dirty="0"/>
              <a:t>Comparison: </a:t>
            </a:r>
            <a:r>
              <a:rPr lang="en-GB" sz="1200" dirty="0" err="1"/>
              <a:t>biolimus</a:t>
            </a:r>
            <a:r>
              <a:rPr lang="en-GB" sz="1200" dirty="0"/>
              <a:t> eluting coronary stent </a:t>
            </a:r>
            <a:r>
              <a:rPr lang="en-GB" sz="1200" dirty="0"/>
              <a:t>+ synonyms (all fields)</a:t>
            </a:r>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51</a:t>
            </a:fld>
            <a:endParaRPr lang="en-US"/>
          </a:p>
        </p:txBody>
      </p:sp>
    </p:spTree>
    <p:extLst>
      <p:ext uri="{BB962C8B-B14F-4D97-AF65-F5344CB8AC3E}">
        <p14:creationId xmlns:p14="http://schemas.microsoft.com/office/powerpoint/2010/main" val="729592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Drug search: beta agonist,</a:t>
            </a:r>
            <a:r>
              <a:rPr lang="en-GB" baseline="0" dirty="0"/>
              <a:t> subheading: adverse drug reaction</a:t>
            </a:r>
            <a:endParaRPr lang="en-GB" dirty="0"/>
          </a:p>
          <a:p>
            <a:r>
              <a:rPr lang="en-GB" dirty="0"/>
              <a:t>Disease: asthma subheading: therapy</a:t>
            </a:r>
          </a:p>
          <a:p>
            <a:r>
              <a:rPr lang="en-GB" dirty="0"/>
              <a:t>Disease</a:t>
            </a:r>
            <a:r>
              <a:rPr lang="en-GB" baseline="0" dirty="0"/>
              <a:t>: heart disease subheading: side effect</a:t>
            </a:r>
          </a:p>
          <a:p>
            <a:r>
              <a:rPr lang="en-GB" baseline="0" dirty="0"/>
              <a:t>Combine, and select records added date</a:t>
            </a:r>
          </a:p>
          <a:p>
            <a:r>
              <a:rPr lang="en-GB" baseline="0" dirty="0"/>
              <a:t>Save the search query, set up email alert</a:t>
            </a:r>
            <a:endParaRPr lang="en-GB" dirty="0"/>
          </a:p>
          <a:p>
            <a:endParaRPr lang="en-GB" dirty="0"/>
          </a:p>
        </p:txBody>
      </p:sp>
      <p:sp>
        <p:nvSpPr>
          <p:cNvPr id="4" name="Slide Number Placeholder 3"/>
          <p:cNvSpPr>
            <a:spLocks noGrp="1"/>
          </p:cNvSpPr>
          <p:nvPr>
            <p:ph type="sldNum" sz="quarter" idx="10"/>
          </p:nvPr>
        </p:nvSpPr>
        <p:spPr/>
        <p:txBody>
          <a:bodyPr/>
          <a:lstStyle/>
          <a:p>
            <a:fld id="{40536F93-1A5E-4EE8-89E8-70AFBD39FBF0}" type="slidenum">
              <a:rPr lang="en-US" smtClean="0"/>
              <a:t>52</a:t>
            </a:fld>
            <a:endParaRPr lang="en-US"/>
          </a:p>
        </p:txBody>
      </p:sp>
    </p:spTree>
    <p:extLst>
      <p:ext uri="{BB962C8B-B14F-4D97-AF65-F5344CB8AC3E}">
        <p14:creationId xmlns:p14="http://schemas.microsoft.com/office/powerpoint/2010/main" val="803705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53</a:t>
            </a:fld>
            <a:endParaRPr lang="en-US"/>
          </a:p>
        </p:txBody>
      </p:sp>
    </p:spTree>
    <p:extLst>
      <p:ext uri="{BB962C8B-B14F-4D97-AF65-F5344CB8AC3E}">
        <p14:creationId xmlns:p14="http://schemas.microsoft.com/office/powerpoint/2010/main" val="498067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AADEA-01AE-4C38-8388-615C2EE12E8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761520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AADEA-01AE-4C38-8388-615C2EE12E8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855455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AADEA-01AE-4C38-8388-615C2EE12E8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03074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the peer-reviewed</a:t>
            </a:r>
            <a:r>
              <a:rPr lang="en-US" sz="1000" baseline="0" dirty="0"/>
              <a:t> journals, Embase covers</a:t>
            </a:r>
          </a:p>
          <a:p>
            <a:pPr marL="171450" indent="-171450">
              <a:buFontTx/>
              <a:buChar char="-"/>
            </a:pPr>
            <a:r>
              <a:rPr lang="en-US" sz="1000" baseline="0" dirty="0"/>
              <a:t>c</a:t>
            </a:r>
            <a:r>
              <a:rPr lang="en-US" sz="1000" dirty="0"/>
              <a:t>onference abstracts</a:t>
            </a:r>
            <a:r>
              <a:rPr lang="en-US" sz="1000" baseline="0" dirty="0"/>
              <a:t> from 2009: </a:t>
            </a:r>
            <a:r>
              <a:rPr lang="en-GB" sz="1000" baseline="0" dirty="0"/>
              <a:t>t</a:t>
            </a:r>
            <a:r>
              <a:rPr lang="en-GB" sz="1000" dirty="0"/>
              <a:t>his</a:t>
            </a:r>
            <a:r>
              <a:rPr lang="en-GB" sz="1000" baseline="0" dirty="0"/>
              <a:t> allows you access </a:t>
            </a:r>
            <a:r>
              <a:rPr lang="en-GB" sz="1000" dirty="0"/>
              <a:t>to the research before it’s published in a journal article. Conference abstracts can be search in various ways.</a:t>
            </a:r>
          </a:p>
          <a:p>
            <a:pPr marL="171450" indent="-171450">
              <a:buFontTx/>
              <a:buChar char="-"/>
            </a:pPr>
            <a:r>
              <a:rPr lang="en-GB" sz="1000" dirty="0"/>
              <a:t>Article</a:t>
            </a:r>
            <a:r>
              <a:rPr lang="en-GB" sz="1000" baseline="0" dirty="0"/>
              <a:t> In Press: these articles </a:t>
            </a:r>
            <a:r>
              <a:rPr lang="en-GB" sz="1000" b="0" i="0" kern="1200" dirty="0">
                <a:solidFill>
                  <a:schemeClr val="tx1"/>
                </a:solidFill>
                <a:effectLst/>
                <a:latin typeface="+mn-lt"/>
                <a:ea typeface="+mn-ea"/>
                <a:cs typeface="+mn-cs"/>
              </a:rPr>
              <a:t>have been accepted by the publisher for publication but have not yet been formally published. Currently Embase includes over 3000</a:t>
            </a:r>
            <a:r>
              <a:rPr lang="en-GB" sz="1000" b="0" i="0" kern="1200" baseline="0" dirty="0">
                <a:solidFill>
                  <a:schemeClr val="tx1"/>
                </a:solidFill>
                <a:effectLst/>
                <a:latin typeface="+mn-lt"/>
                <a:ea typeface="+mn-ea"/>
                <a:cs typeface="+mn-cs"/>
              </a:rPr>
              <a:t> journals as </a:t>
            </a:r>
            <a:r>
              <a:rPr lang="en-GB" sz="1000" dirty="0"/>
              <a:t>Article</a:t>
            </a:r>
            <a:r>
              <a:rPr lang="en-GB" sz="1000" baseline="0" dirty="0"/>
              <a:t> In Press. </a:t>
            </a:r>
          </a:p>
          <a:p>
            <a:endParaRPr lang="en-GB" sz="1000" baseline="0" dirty="0"/>
          </a:p>
          <a:p>
            <a:r>
              <a:rPr lang="en-GB" sz="1000" baseline="0" dirty="0"/>
              <a:t>The complete list of journal, article-in-press, and conferences can be found in the link below. </a:t>
            </a:r>
          </a:p>
          <a:p>
            <a:r>
              <a:rPr lang="en-GB" sz="1000" baseline="0" dirty="0"/>
              <a:t>The journal and conference information are updated 2-3 times throughout the year.</a:t>
            </a:r>
            <a:endParaRPr lang="en-US" sz="1000" dirty="0"/>
          </a:p>
        </p:txBody>
      </p:sp>
    </p:spTree>
    <p:extLst>
      <p:ext uri="{BB962C8B-B14F-4D97-AF65-F5344CB8AC3E}">
        <p14:creationId xmlns:p14="http://schemas.microsoft.com/office/powerpoint/2010/main" val="247325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aseline="0" dirty="0"/>
              <a:t>Embase reaches over 33 million records (as of July 2017)</a:t>
            </a:r>
          </a:p>
          <a:p>
            <a:r>
              <a:rPr lang="en-GB" sz="1000" baseline="0" dirty="0"/>
              <a:t>Among these records:</a:t>
            </a:r>
          </a:p>
          <a:p>
            <a:pPr marL="171450" indent="-171450">
              <a:buFontTx/>
              <a:buChar char="-"/>
            </a:pPr>
            <a:r>
              <a:rPr lang="en-GB" sz="1000" baseline="0" dirty="0"/>
              <a:t>over 22 million can be found in MEDLINE</a:t>
            </a:r>
          </a:p>
          <a:p>
            <a:pPr marL="171450" indent="-171450">
              <a:buFontTx/>
              <a:buChar char="-"/>
            </a:pPr>
            <a:r>
              <a:rPr lang="en-GB" sz="1000" baseline="0" dirty="0"/>
              <a:t>Over 10 million records are uniquely searchable in Embase</a:t>
            </a:r>
          </a:p>
          <a:p>
            <a:endParaRPr lang="en-GB" sz="1000" baseline="0" dirty="0"/>
          </a:p>
          <a:p>
            <a:r>
              <a:rPr lang="en-GB" sz="1000" baseline="0" dirty="0"/>
              <a:t>In May 2017, we announced the change of MEDLINE coverage in Embase. In terms of journal coverage, Embase covers 95% of MEDLINE content, with 275 titles in the gap. </a:t>
            </a:r>
          </a:p>
          <a:p>
            <a:r>
              <a:rPr lang="en-GB" sz="1000" baseline="0" dirty="0"/>
              <a:t>Embase product team is actively working to close the gap. </a:t>
            </a:r>
          </a:p>
          <a:p>
            <a:r>
              <a:rPr lang="en-GB" sz="1000" baseline="0" dirty="0"/>
              <a:t>Use the query provided to search these 275 titles particularly in MEDLINE</a:t>
            </a:r>
          </a:p>
        </p:txBody>
      </p:sp>
      <p:sp>
        <p:nvSpPr>
          <p:cNvPr id="4" name="Slide Number Placeholder 3"/>
          <p:cNvSpPr>
            <a:spLocks noGrp="1"/>
          </p:cNvSpPr>
          <p:nvPr>
            <p:ph type="sldNum" sz="quarter" idx="10"/>
          </p:nvPr>
        </p:nvSpPr>
        <p:spPr/>
        <p:txBody>
          <a:bodyPr/>
          <a:lstStyle/>
          <a:p>
            <a:fld id="{40536F93-1A5E-4EE8-89E8-70AFBD39FBF0}" type="slidenum">
              <a:rPr lang="en-US" smtClean="0"/>
              <a:t>7</a:t>
            </a:fld>
            <a:endParaRPr lang="en-US"/>
          </a:p>
        </p:txBody>
      </p:sp>
    </p:spTree>
    <p:extLst>
      <p:ext uri="{BB962C8B-B14F-4D97-AF65-F5344CB8AC3E}">
        <p14:creationId xmlns:p14="http://schemas.microsoft.com/office/powerpoint/2010/main" val="305358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is another</a:t>
            </a:r>
            <a:r>
              <a:rPr lang="en-US" sz="1000" kern="1200" baseline="0" dirty="0">
                <a:solidFill>
                  <a:schemeClr val="tx1"/>
                </a:solidFill>
                <a:effectLst/>
                <a:latin typeface="+mn-lt"/>
                <a:ea typeface="+mn-ea"/>
                <a:cs typeface="+mn-cs"/>
              </a:rPr>
              <a:t> way to visualize the journals’ coverage</a:t>
            </a:r>
          </a:p>
          <a:p>
            <a:endParaRPr lang="en-US" sz="1000" kern="1200" baseline="0" dirty="0">
              <a:solidFill>
                <a:schemeClr val="tx1"/>
              </a:solidFill>
              <a:effectLst/>
              <a:latin typeface="+mn-lt"/>
              <a:ea typeface="+mn-ea"/>
              <a:cs typeface="+mn-cs"/>
            </a:endParaRPr>
          </a:p>
          <a:p>
            <a:pPr marL="228600" indent="-228600">
              <a:buAutoNum type="arabicParenBoth"/>
            </a:pPr>
            <a:r>
              <a:rPr lang="en-US" sz="1000" kern="1200" baseline="0" dirty="0">
                <a:solidFill>
                  <a:schemeClr val="tx1"/>
                </a:solidFill>
                <a:effectLst/>
                <a:latin typeface="+mn-lt"/>
                <a:ea typeface="+mn-ea"/>
                <a:cs typeface="+mn-cs"/>
              </a:rPr>
              <a:t>Embase has almost 8300 titles</a:t>
            </a:r>
          </a:p>
          <a:p>
            <a:pPr marL="228600" indent="-228600">
              <a:buAutoNum type="arabicParenBoth"/>
            </a:pPr>
            <a:r>
              <a:rPr lang="en-US" sz="1000" kern="1200" baseline="0" dirty="0">
                <a:solidFill>
                  <a:schemeClr val="tx1"/>
                </a:solidFill>
                <a:effectLst/>
                <a:latin typeface="+mn-lt"/>
                <a:ea typeface="+mn-ea"/>
                <a:cs typeface="+mn-cs"/>
              </a:rPr>
              <a:t>Among the 8300 titles, about 6300 titles are indexed by Embase</a:t>
            </a:r>
          </a:p>
          <a:p>
            <a:pPr marL="228600" indent="-228600">
              <a:buAutoNum type="arabicParenBoth"/>
            </a:pPr>
            <a:r>
              <a:rPr lang="en-US" sz="1000" kern="1200" baseline="0" dirty="0">
                <a:solidFill>
                  <a:schemeClr val="tx1"/>
                </a:solidFill>
                <a:effectLst/>
                <a:latin typeface="+mn-lt"/>
                <a:ea typeface="+mn-ea"/>
                <a:cs typeface="+mn-cs"/>
              </a:rPr>
              <a:t>There, about 3300 titles can be found in both Embase and MEDLINE. Embase indexes these records using its own taxonomy Emtree. </a:t>
            </a:r>
          </a:p>
          <a:p>
            <a:pPr marL="228600" indent="-228600">
              <a:buAutoNum type="arabicParenBoth"/>
            </a:pPr>
            <a:r>
              <a:rPr lang="en-US" sz="1000" kern="1200" baseline="0" dirty="0">
                <a:solidFill>
                  <a:schemeClr val="tx1"/>
                </a:solidFill>
                <a:effectLst/>
                <a:latin typeface="+mn-lt"/>
                <a:ea typeface="+mn-ea"/>
                <a:cs typeface="+mn-cs"/>
              </a:rPr>
              <a:t>Then about 3000 titles are uniquely covered and indexed by Embase</a:t>
            </a:r>
          </a:p>
          <a:p>
            <a:pPr marL="228600" indent="-228600">
              <a:buAutoNum type="arabicParenBoth"/>
            </a:pPr>
            <a:r>
              <a:rPr lang="en-US" sz="1000" kern="1200" baseline="0" dirty="0">
                <a:solidFill>
                  <a:schemeClr val="tx1"/>
                </a:solidFill>
                <a:effectLst/>
                <a:latin typeface="+mn-lt"/>
                <a:ea typeface="+mn-ea"/>
                <a:cs typeface="+mn-cs"/>
              </a:rPr>
              <a:t>Embase receives over 2000 titles’ records from MEDLINE. These records are indexed by MEDLINE. Embase map MEDLINE indexing to Emtree and include </a:t>
            </a:r>
            <a:r>
              <a:rPr lang="en-US" sz="1000" kern="1200" baseline="0" dirty="0" err="1">
                <a:solidFill>
                  <a:schemeClr val="tx1"/>
                </a:solidFill>
                <a:effectLst/>
                <a:latin typeface="+mn-lt"/>
                <a:ea typeface="+mn-ea"/>
                <a:cs typeface="+mn-cs"/>
              </a:rPr>
              <a:t>infomation</a:t>
            </a:r>
            <a:r>
              <a:rPr lang="en-US" sz="1000" kern="1200" baseline="0" dirty="0">
                <a:solidFill>
                  <a:schemeClr val="tx1"/>
                </a:solidFill>
                <a:effectLst/>
                <a:latin typeface="+mn-lt"/>
                <a:ea typeface="+mn-ea"/>
                <a:cs typeface="+mn-cs"/>
              </a:rPr>
              <a:t> in Embase.</a:t>
            </a:r>
          </a:p>
          <a:p>
            <a:pPr marL="228600" indent="-228600">
              <a:buAutoNum type="arabicParenBoth"/>
            </a:pPr>
            <a:r>
              <a:rPr lang="en-US" sz="1000" kern="1200" baseline="0" dirty="0">
                <a:solidFill>
                  <a:schemeClr val="tx1"/>
                </a:solidFill>
                <a:effectLst/>
                <a:latin typeface="+mn-lt"/>
                <a:ea typeface="+mn-ea"/>
                <a:cs typeface="+mn-cs"/>
              </a:rPr>
              <a:t>There is a gap of 275 titles, since May not covered in Embase. this is showing in grey box. </a:t>
            </a:r>
            <a:r>
              <a:rPr lang="en-GB" sz="1000" kern="1200" baseline="0" dirty="0">
                <a:solidFill>
                  <a:schemeClr val="tx1"/>
                </a:solidFill>
                <a:effectLst/>
                <a:latin typeface="+mn-lt"/>
                <a:ea typeface="+mn-ea"/>
                <a:cs typeface="+mn-cs"/>
              </a:rPr>
              <a:t>We are actively working to close the gap. We provide search query for these titles, so you can search them in MEDLINE </a:t>
            </a:r>
            <a:endParaRPr lang="en-US" sz="1000" kern="1200" baseline="0" dirty="0">
              <a:solidFill>
                <a:schemeClr val="tx1"/>
              </a:solidFill>
              <a:effectLst/>
              <a:latin typeface="+mn-lt"/>
              <a:ea typeface="+mn-ea"/>
              <a:cs typeface="+mn-cs"/>
            </a:endParaRPr>
          </a:p>
          <a:p>
            <a:pPr marL="228600" indent="-228600">
              <a:buAutoNum type="arabicParenBoth"/>
            </a:pPr>
            <a:r>
              <a:rPr lang="en-US" sz="1000" kern="1200" baseline="0" dirty="0">
                <a:solidFill>
                  <a:schemeClr val="tx1"/>
                </a:solidFill>
                <a:effectLst/>
                <a:latin typeface="+mn-lt"/>
                <a:ea typeface="+mn-ea"/>
                <a:cs typeface="+mn-cs"/>
              </a:rPr>
              <a:t>From January 2018, we will add </a:t>
            </a:r>
            <a:r>
              <a:rPr lang="en-GB" sz="1000" b="0" i="1" kern="1200" dirty="0">
                <a:solidFill>
                  <a:schemeClr val="tx1"/>
                </a:solidFill>
                <a:effectLst/>
                <a:latin typeface="+mn-lt"/>
                <a:ea typeface="+mn-ea"/>
                <a:cs typeface="+mn-cs"/>
              </a:rPr>
              <a:t>MEDLINE</a:t>
            </a:r>
            <a:r>
              <a:rPr lang="en-GB" sz="1000" b="0" i="0" kern="1200" dirty="0">
                <a:solidFill>
                  <a:schemeClr val="tx1"/>
                </a:solidFill>
                <a:effectLst/>
                <a:latin typeface="+mn-lt"/>
                <a:ea typeface="+mn-ea"/>
                <a:cs typeface="+mn-cs"/>
              </a:rPr>
              <a:t> In-Process and In-Press records and PubMed-not-MEDLINE records in Embase. As a user, you will be able to find </a:t>
            </a:r>
            <a:r>
              <a:rPr lang="en-GB" sz="1000" b="0" i="1" kern="1200" dirty="0">
                <a:solidFill>
                  <a:schemeClr val="tx1"/>
                </a:solidFill>
                <a:effectLst/>
                <a:latin typeface="+mn-lt"/>
                <a:ea typeface="+mn-ea"/>
                <a:cs typeface="+mn-cs"/>
              </a:rPr>
              <a:t>MEDLINE</a:t>
            </a:r>
            <a:r>
              <a:rPr lang="en-GB" sz="1000" b="0" i="0" kern="1200" dirty="0">
                <a:solidFill>
                  <a:schemeClr val="tx1"/>
                </a:solidFill>
                <a:effectLst/>
                <a:latin typeface="+mn-lt"/>
                <a:ea typeface="+mn-ea"/>
                <a:cs typeface="+mn-cs"/>
              </a:rPr>
              <a:t> content through Embase sooner than previously.</a:t>
            </a:r>
            <a:endParaRPr lang="en-US" sz="1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536F93-1A5E-4EE8-89E8-70AFBD39FBF0}" type="slidenum">
              <a:rPr lang="en-US" smtClean="0"/>
              <a:t>8</a:t>
            </a:fld>
            <a:endParaRPr lang="en-US"/>
          </a:p>
        </p:txBody>
      </p:sp>
    </p:spTree>
    <p:extLst>
      <p:ext uri="{BB962C8B-B14F-4D97-AF65-F5344CB8AC3E}">
        <p14:creationId xmlns:p14="http://schemas.microsoft.com/office/powerpoint/2010/main" val="293186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Content coverage in the comparison to MEDLINE</a:t>
            </a:r>
          </a:p>
          <a:p>
            <a:r>
              <a:rPr lang="en-GB" baseline="0" dirty="0"/>
              <a:t>Embase content extends to world wide coverage, including more European journals and Asian journals.</a:t>
            </a:r>
            <a:endParaRPr lang="en-US" dirty="0"/>
          </a:p>
        </p:txBody>
      </p:sp>
      <p:sp>
        <p:nvSpPr>
          <p:cNvPr id="4" name="Slide Number Placeholder 3"/>
          <p:cNvSpPr>
            <a:spLocks noGrp="1"/>
          </p:cNvSpPr>
          <p:nvPr>
            <p:ph type="sldNum" sz="quarter" idx="10"/>
          </p:nvPr>
        </p:nvSpPr>
        <p:spPr/>
        <p:txBody>
          <a:bodyPr/>
          <a:lstStyle/>
          <a:p>
            <a:fld id="{40536F93-1A5E-4EE8-89E8-70AFBD39FBF0}" type="slidenum">
              <a:rPr lang="en-US" smtClean="0"/>
              <a:t>9</a:t>
            </a:fld>
            <a:endParaRPr lang="en-US"/>
          </a:p>
        </p:txBody>
      </p:sp>
    </p:spTree>
    <p:extLst>
      <p:ext uri="{BB962C8B-B14F-4D97-AF65-F5344CB8AC3E}">
        <p14:creationId xmlns:p14="http://schemas.microsoft.com/office/powerpoint/2010/main" val="300515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6" y="242636"/>
            <a:ext cx="7425926"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
        <p:nvSpPr>
          <p:cNvPr id="3" name="Subtitle 2"/>
          <p:cNvSpPr>
            <a:spLocks noGrp="1"/>
          </p:cNvSpPr>
          <p:nvPr>
            <p:ph type="subTitle" idx="1" hasCustomPrompt="1"/>
          </p:nvPr>
        </p:nvSpPr>
        <p:spPr>
          <a:xfrm>
            <a:off x="256746" y="1194164"/>
            <a:ext cx="7425926"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8" y="6122079"/>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4"/>
          <p:cNvSpPr>
            <a:spLocks noGrp="1"/>
          </p:cNvSpPr>
          <p:nvPr>
            <p:ph type="body" sz="quarter" idx="11" hasCustomPrompt="1"/>
          </p:nvPr>
        </p:nvSpPr>
        <p:spPr>
          <a:xfrm>
            <a:off x="256745" y="6325001"/>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40574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54909" y="3355412"/>
            <a:ext cx="8538594" cy="1718018"/>
          </a:xfrm>
          <a:prstGeom prst="rect">
            <a:avLst/>
          </a:prstGeom>
        </p:spPr>
        <p:txBody>
          <a:bodyPr vert="horz"/>
          <a:lstStyle>
            <a:lvl1pPr>
              <a:buNone/>
              <a:defRPr sz="16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62968" y="2799018"/>
            <a:ext cx="8530535"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11719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p:cNvSpPr>
            <a:spLocks noGrp="1"/>
          </p:cNvSpPr>
          <p:nvPr>
            <p:ph type="body" sz="quarter" idx="12"/>
          </p:nvPr>
        </p:nvSpPr>
        <p:spPr>
          <a:xfrm>
            <a:off x="254909" y="3470899"/>
            <a:ext cx="8653159" cy="1718018"/>
          </a:xfrm>
          <a:prstGeom prst="rect">
            <a:avLst/>
          </a:prstGeom>
        </p:spPr>
        <p:txBody>
          <a:bodyPr vert="horz"/>
          <a:lstStyle>
            <a:lvl1pPr>
              <a:buNone/>
              <a:defRPr sz="1600">
                <a:solidFill>
                  <a:srgbClr val="FFFFFF"/>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254148" y="2795675"/>
            <a:ext cx="865391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05001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4917836"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8" name="Picture 7"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4754822" cy="6886211"/>
          </a:xfrm>
          <a:prstGeom prst="rect">
            <a:avLst/>
          </a:prstGeom>
        </p:spPr>
      </p:pic>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196909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3">
    <p:spTree>
      <p:nvGrpSpPr>
        <p:cNvPr id="1" name=""/>
        <p:cNvGrpSpPr/>
        <p:nvPr/>
      </p:nvGrpSpPr>
      <p:grpSpPr>
        <a:xfrm>
          <a:off x="0" y="0"/>
          <a:ext cx="0" cy="0"/>
          <a:chOff x="0" y="0"/>
          <a:chExt cx="0" cy="0"/>
        </a:xfrm>
      </p:grpSpPr>
      <p:sp>
        <p:nvSpPr>
          <p:cNvPr id="10" name="Round Diagonal Corner Rectangle 9"/>
          <p:cNvSpPr/>
          <p:nvPr userDrawn="1"/>
        </p:nvSpPr>
        <p:spPr>
          <a:xfrm>
            <a:off x="365760" y="1546543"/>
            <a:ext cx="8432165" cy="4389120"/>
          </a:xfrm>
          <a:prstGeom prst="round2DiagRect">
            <a:avLst>
              <a:gd name="adj1" fmla="val 0"/>
              <a:gd name="adj2" fmla="val 351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Picture Placeholder 2"/>
          <p:cNvSpPr>
            <a:spLocks noGrp="1"/>
          </p:cNvSpPr>
          <p:nvPr>
            <p:ph type="pic" sz="quarter" idx="12"/>
          </p:nvPr>
        </p:nvSpPr>
        <p:spPr>
          <a:xfrm>
            <a:off x="608012" y="1808163"/>
            <a:ext cx="7930467" cy="3894137"/>
          </a:xfrm>
          <a:prstGeom prst="rect">
            <a:avLst/>
          </a:prstGeom>
          <a:solidFill>
            <a:schemeClr val="bg1"/>
          </a:solidFill>
          <a:ln w="25400">
            <a:solidFill>
              <a:schemeClr val="bg1"/>
            </a:solidFill>
          </a:ln>
        </p:spPr>
        <p:txBody>
          <a:bodyPr vert="horz"/>
          <a:lstStyle>
            <a:lvl1pPr marL="0" indent="0">
              <a:buNone/>
              <a:defRPr sz="1400"/>
            </a:lvl1pPr>
          </a:lstStyle>
          <a:p>
            <a:endParaRPr lang="en-US" dirty="0"/>
          </a:p>
        </p:txBody>
      </p:sp>
      <p:sp>
        <p:nvSpPr>
          <p:cNvPr id="12"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 </a:t>
            </a:r>
          </a:p>
        </p:txBody>
      </p:sp>
      <p:sp>
        <p:nvSpPr>
          <p:cNvPr id="13"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TEXT</a:t>
            </a:r>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US" sz="1000" smtClean="0">
                <a:solidFill>
                  <a:schemeClr val="bg1"/>
                </a:solidFill>
                <a:latin typeface="Trebuchet MS"/>
                <a:cs typeface="Trebuchet MS"/>
              </a:rPr>
              <a:t>‹#›</a:t>
            </a:fld>
            <a:endParaRPr lang="en-US" sz="1000" dirty="0">
              <a:solidFill>
                <a:schemeClr val="bg1"/>
              </a:solidFill>
              <a:latin typeface="Trebuchet MS"/>
              <a:cs typeface="Trebuchet MS"/>
            </a:endParaRPr>
          </a:p>
        </p:txBody>
      </p:sp>
      <p:sp>
        <p:nvSpPr>
          <p:cNvPr id="18"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US" dirty="0"/>
          </a:p>
        </p:txBody>
      </p:sp>
    </p:spTree>
    <p:extLst>
      <p:ext uri="{BB962C8B-B14F-4D97-AF65-F5344CB8AC3E}">
        <p14:creationId xmlns:p14="http://schemas.microsoft.com/office/powerpoint/2010/main" val="324921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prstClr val="white"/>
                </a:solidFill>
                <a:latin typeface="Trebuchet MS"/>
                <a:cs typeface="Trebuchet MS"/>
              </a:rPr>
              <a:pPr algn="r"/>
              <a:t>‹#›</a:t>
            </a:fld>
            <a:endParaRPr lang="en-GB" sz="1000" dirty="0">
              <a:solidFill>
                <a:prstClr val="white"/>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solidFill>
                  <a:prstClr val="black">
                    <a:tint val="75000"/>
                  </a:prstClr>
                </a:solidFill>
              </a:rPr>
              <a:t>EMBASE 101 SALES TRAINING, MARCH 2014</a:t>
            </a:r>
            <a:endParaRPr lang="en-GB" dirty="0">
              <a:solidFill>
                <a:prstClr val="black">
                  <a:tint val="75000"/>
                </a:prstClr>
              </a:solidFill>
            </a:endParaRPr>
          </a:p>
        </p:txBody>
      </p:sp>
    </p:spTree>
    <p:extLst>
      <p:ext uri="{BB962C8B-B14F-4D97-AF65-F5344CB8AC3E}">
        <p14:creationId xmlns:p14="http://schemas.microsoft.com/office/powerpoint/2010/main" val="67925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schemeClr val="bg1"/>
                </a:solidFill>
                <a:latin typeface="Trebuchet MS"/>
                <a:cs typeface="Trebuchet MS"/>
              </a:rPr>
              <a:pPr algn="r"/>
              <a:t>‹#›</a:t>
            </a:fld>
            <a:endParaRPr lang="en-GB" sz="1000" dirty="0">
              <a:solidFill>
                <a:schemeClr val="bg1"/>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GB" dirty="0"/>
          </a:p>
        </p:txBody>
      </p:sp>
    </p:spTree>
    <p:extLst>
      <p:ext uri="{BB962C8B-B14F-4D97-AF65-F5344CB8AC3E}">
        <p14:creationId xmlns:p14="http://schemas.microsoft.com/office/powerpoint/2010/main" val="27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schemeClr val="bg1"/>
                </a:solidFill>
                <a:latin typeface="Trebuchet MS"/>
                <a:cs typeface="Trebuchet MS"/>
              </a:rPr>
              <a:pPr algn="r"/>
              <a:t>‹#›</a:t>
            </a:fld>
            <a:endParaRPr lang="en-GB" sz="1000" dirty="0">
              <a:solidFill>
                <a:schemeClr val="bg1"/>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GB" dirty="0"/>
          </a:p>
        </p:txBody>
      </p:sp>
    </p:spTree>
    <p:extLst>
      <p:ext uri="{BB962C8B-B14F-4D97-AF65-F5344CB8AC3E}">
        <p14:creationId xmlns:p14="http://schemas.microsoft.com/office/powerpoint/2010/main" val="216805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schemeClr val="bg1"/>
                </a:solidFill>
                <a:latin typeface="Trebuchet MS"/>
                <a:cs typeface="Trebuchet MS"/>
              </a:rPr>
              <a:pPr algn="r"/>
              <a:t>‹#›</a:t>
            </a:fld>
            <a:endParaRPr lang="en-GB" sz="1000" dirty="0">
              <a:solidFill>
                <a:schemeClr val="bg1"/>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GB" dirty="0"/>
          </a:p>
        </p:txBody>
      </p:sp>
    </p:spTree>
    <p:extLst>
      <p:ext uri="{BB962C8B-B14F-4D97-AF65-F5344CB8AC3E}">
        <p14:creationId xmlns:p14="http://schemas.microsoft.com/office/powerpoint/2010/main" val="34621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schemeClr val="bg1"/>
                </a:solidFill>
                <a:latin typeface="Trebuchet MS"/>
                <a:cs typeface="Trebuchet MS"/>
              </a:rPr>
              <a:pPr algn="r"/>
              <a:t>‹#›</a:t>
            </a:fld>
            <a:endParaRPr lang="en-GB" sz="1000" dirty="0">
              <a:solidFill>
                <a:schemeClr val="bg1"/>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GB" dirty="0"/>
          </a:p>
        </p:txBody>
      </p:sp>
    </p:spTree>
    <p:extLst>
      <p:ext uri="{BB962C8B-B14F-4D97-AF65-F5344CB8AC3E}">
        <p14:creationId xmlns:p14="http://schemas.microsoft.com/office/powerpoint/2010/main" val="10124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ontent 2">
    <p:spTree>
      <p:nvGrpSpPr>
        <p:cNvPr id="1" name=""/>
        <p:cNvGrpSpPr/>
        <p:nvPr/>
      </p:nvGrpSpPr>
      <p:grpSpPr>
        <a:xfrm>
          <a:off x="0" y="0"/>
          <a:ext cx="0" cy="0"/>
          <a:chOff x="0" y="0"/>
          <a:chExt cx="0" cy="0"/>
        </a:xfrm>
      </p:grpSpPr>
      <p:sp>
        <p:nvSpPr>
          <p:cNvPr id="14" name="Text Placeholder 19"/>
          <p:cNvSpPr>
            <a:spLocks noGrp="1"/>
          </p:cNvSpPr>
          <p:nvPr>
            <p:ph type="body" sz="quarter" idx="16" hasCustomPrompt="1"/>
          </p:nvPr>
        </p:nvSpPr>
        <p:spPr>
          <a:xfrm>
            <a:off x="365125" y="326341"/>
            <a:ext cx="8513763" cy="762226"/>
          </a:xfrm>
          <a:prstGeom prst="rect">
            <a:avLst/>
          </a:prstGeom>
        </p:spPr>
        <p:txBody>
          <a:bodyPr vert="horz"/>
          <a:lstStyle>
            <a:lvl1pPr marL="0" indent="0" algn="r">
              <a:lnSpc>
                <a:spcPts val="2760"/>
              </a:lnSpc>
              <a:buNone/>
              <a:defRPr sz="2800" b="1" cap="all">
                <a:solidFill>
                  <a:srgbClr val="013885"/>
                </a:solidFill>
                <a:latin typeface="Trebuchet MS"/>
                <a:cs typeface="Trebuchet MS"/>
              </a:defRPr>
            </a:lvl1pPr>
          </a:lstStyle>
          <a:p>
            <a:pPr lvl="0"/>
            <a:r>
              <a:rPr lang="en-GB" dirty="0"/>
              <a:t>CLICK TO EDIT TEXT</a:t>
            </a:r>
          </a:p>
        </p:txBody>
      </p:sp>
      <p:sp>
        <p:nvSpPr>
          <p:cNvPr id="15" name="Text Placeholder 21"/>
          <p:cNvSpPr>
            <a:spLocks noGrp="1"/>
          </p:cNvSpPr>
          <p:nvPr>
            <p:ph type="body" sz="quarter" idx="17" hasCustomPrompt="1"/>
          </p:nvPr>
        </p:nvSpPr>
        <p:spPr>
          <a:xfrm>
            <a:off x="365125" y="1070886"/>
            <a:ext cx="8513763" cy="393700"/>
          </a:xfrm>
          <a:prstGeom prst="rect">
            <a:avLst/>
          </a:prstGeom>
        </p:spPr>
        <p:txBody>
          <a:bodyPr vert="horz"/>
          <a:lstStyle>
            <a:lvl1pPr marL="0" indent="0" algn="r">
              <a:buNone/>
              <a:defRPr sz="1800" cap="all">
                <a:solidFill>
                  <a:schemeClr val="tx1">
                    <a:lumMod val="65000"/>
                    <a:lumOff val="35000"/>
                  </a:schemeClr>
                </a:solidFill>
                <a:latin typeface="Trebuchet MS"/>
                <a:cs typeface="Trebuchet MS"/>
              </a:defRPr>
            </a:lvl1pPr>
          </a:lstStyle>
          <a:p>
            <a:pPr lvl="0"/>
            <a:r>
              <a:rPr lang="en-GB" dirty="0"/>
              <a:t>CLICK TO EDIT </a:t>
            </a:r>
            <a:r>
              <a:rPr lang="en-GB" dirty="0" err="1"/>
              <a:t>TEXt</a:t>
            </a:r>
            <a:endParaRPr lang="en-GB" dirty="0"/>
          </a:p>
        </p:txBody>
      </p:sp>
      <p:sp>
        <p:nvSpPr>
          <p:cNvPr id="16" name="Rounded Rectangle 8"/>
          <p:cNvSpPr/>
          <p:nvPr userDrawn="1"/>
        </p:nvSpPr>
        <p:spPr>
          <a:xfrm>
            <a:off x="8623743" y="6357320"/>
            <a:ext cx="174182" cy="167305"/>
          </a:xfrm>
          <a:custGeom>
            <a:avLst/>
            <a:gdLst>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5785549 h 5983111"/>
              <a:gd name="connsiteX8" fmla="*/ 0 w 5983111"/>
              <a:gd name="connsiteY8" fmla="*/ 197562 h 5983111"/>
              <a:gd name="connsiteX0" fmla="*/ 0 w 5983111"/>
              <a:gd name="connsiteY0" fmla="*/ 197562 h 5983111"/>
              <a:gd name="connsiteX1" fmla="*/ 197562 w 5983111"/>
              <a:gd name="connsiteY1" fmla="*/ 0 h 5983111"/>
              <a:gd name="connsiteX2" fmla="*/ 5785549 w 5983111"/>
              <a:gd name="connsiteY2" fmla="*/ 0 h 5983111"/>
              <a:gd name="connsiteX3" fmla="*/ 5983111 w 5983111"/>
              <a:gd name="connsiteY3" fmla="*/ 197562 h 5983111"/>
              <a:gd name="connsiteX4" fmla="*/ 5983111 w 5983111"/>
              <a:gd name="connsiteY4" fmla="*/ 5785549 h 5983111"/>
              <a:gd name="connsiteX5" fmla="*/ 5785549 w 5983111"/>
              <a:gd name="connsiteY5" fmla="*/ 5983111 h 5983111"/>
              <a:gd name="connsiteX6" fmla="*/ 197562 w 5983111"/>
              <a:gd name="connsiteY6" fmla="*/ 5983111 h 5983111"/>
              <a:gd name="connsiteX7" fmla="*/ 0 w 5983111"/>
              <a:gd name="connsiteY7" fmla="*/ 2935105 h 5983111"/>
              <a:gd name="connsiteX8" fmla="*/ 0 w 5983111"/>
              <a:gd name="connsiteY8" fmla="*/ 197562 h 5983111"/>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18"/>
              <a:gd name="connsiteX1" fmla="*/ 197562 w 5983111"/>
              <a:gd name="connsiteY1" fmla="*/ 0 h 5992518"/>
              <a:gd name="connsiteX2" fmla="*/ 5785549 w 5983111"/>
              <a:gd name="connsiteY2" fmla="*/ 0 h 5992518"/>
              <a:gd name="connsiteX3" fmla="*/ 5983111 w 5983111"/>
              <a:gd name="connsiteY3" fmla="*/ 197562 h 5992518"/>
              <a:gd name="connsiteX4" fmla="*/ 5983111 w 5983111"/>
              <a:gd name="connsiteY4" fmla="*/ 5785549 h 5992518"/>
              <a:gd name="connsiteX5" fmla="*/ 5785549 w 5983111"/>
              <a:gd name="connsiteY5" fmla="*/ 5983111 h 5992518"/>
              <a:gd name="connsiteX6" fmla="*/ 3104451 w 5983111"/>
              <a:gd name="connsiteY6" fmla="*/ 5992518 h 5992518"/>
              <a:gd name="connsiteX7" fmla="*/ 0 w 5983111"/>
              <a:gd name="connsiteY7" fmla="*/ 2935105 h 5992518"/>
              <a:gd name="connsiteX8" fmla="*/ 0 w 5983111"/>
              <a:gd name="connsiteY8" fmla="*/ 197562 h 5992518"/>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2935105 h 5992520"/>
              <a:gd name="connsiteX8" fmla="*/ 0 w 5983111"/>
              <a:gd name="connsiteY8" fmla="*/ 197562 h 5992520"/>
              <a:gd name="connsiteX0" fmla="*/ 0 w 5983111"/>
              <a:gd name="connsiteY0" fmla="*/ 197562 h 5992523"/>
              <a:gd name="connsiteX1" fmla="*/ 197562 w 5983111"/>
              <a:gd name="connsiteY1" fmla="*/ 0 h 5992523"/>
              <a:gd name="connsiteX2" fmla="*/ 5785549 w 5983111"/>
              <a:gd name="connsiteY2" fmla="*/ 0 h 5992523"/>
              <a:gd name="connsiteX3" fmla="*/ 5983111 w 5983111"/>
              <a:gd name="connsiteY3" fmla="*/ 197562 h 5992523"/>
              <a:gd name="connsiteX4" fmla="*/ 5983111 w 5983111"/>
              <a:gd name="connsiteY4" fmla="*/ 5785549 h 5992523"/>
              <a:gd name="connsiteX5" fmla="*/ 5785549 w 5983111"/>
              <a:gd name="connsiteY5" fmla="*/ 5983111 h 5992523"/>
              <a:gd name="connsiteX6" fmla="*/ 3104451 w 5983111"/>
              <a:gd name="connsiteY6" fmla="*/ 5992518 h 5992523"/>
              <a:gd name="connsiteX7" fmla="*/ 0 w 5983111"/>
              <a:gd name="connsiteY7" fmla="*/ 2935105 h 5992523"/>
              <a:gd name="connsiteX8" fmla="*/ 0 w 5983111"/>
              <a:gd name="connsiteY8" fmla="*/ 197562 h 5992523"/>
              <a:gd name="connsiteX0" fmla="*/ 0 w 5983111"/>
              <a:gd name="connsiteY0" fmla="*/ 197562 h 6328059"/>
              <a:gd name="connsiteX1" fmla="*/ 197562 w 5983111"/>
              <a:gd name="connsiteY1" fmla="*/ 0 h 6328059"/>
              <a:gd name="connsiteX2" fmla="*/ 5785549 w 5983111"/>
              <a:gd name="connsiteY2" fmla="*/ 0 h 6328059"/>
              <a:gd name="connsiteX3" fmla="*/ 5983111 w 5983111"/>
              <a:gd name="connsiteY3" fmla="*/ 197562 h 6328059"/>
              <a:gd name="connsiteX4" fmla="*/ 5983111 w 5983111"/>
              <a:gd name="connsiteY4" fmla="*/ 5785549 h 6328059"/>
              <a:gd name="connsiteX5" fmla="*/ 5785549 w 5983111"/>
              <a:gd name="connsiteY5" fmla="*/ 5983111 h 6328059"/>
              <a:gd name="connsiteX6" fmla="*/ 3104451 w 5983111"/>
              <a:gd name="connsiteY6" fmla="*/ 5992518 h 6328059"/>
              <a:gd name="connsiteX7" fmla="*/ 0 w 5983111"/>
              <a:gd name="connsiteY7" fmla="*/ 1429920 h 6328059"/>
              <a:gd name="connsiteX8" fmla="*/ 0 w 5983111"/>
              <a:gd name="connsiteY8" fmla="*/ 197562 h 6328059"/>
              <a:gd name="connsiteX0" fmla="*/ 0 w 5983111"/>
              <a:gd name="connsiteY0" fmla="*/ 197562 h 5992520"/>
              <a:gd name="connsiteX1" fmla="*/ 197562 w 5983111"/>
              <a:gd name="connsiteY1" fmla="*/ 0 h 5992520"/>
              <a:gd name="connsiteX2" fmla="*/ 5785549 w 5983111"/>
              <a:gd name="connsiteY2" fmla="*/ 0 h 5992520"/>
              <a:gd name="connsiteX3" fmla="*/ 5983111 w 5983111"/>
              <a:gd name="connsiteY3" fmla="*/ 197562 h 5992520"/>
              <a:gd name="connsiteX4" fmla="*/ 5983111 w 5983111"/>
              <a:gd name="connsiteY4" fmla="*/ 5785549 h 5992520"/>
              <a:gd name="connsiteX5" fmla="*/ 5785549 w 5983111"/>
              <a:gd name="connsiteY5" fmla="*/ 5983111 h 5992520"/>
              <a:gd name="connsiteX6" fmla="*/ 3104451 w 5983111"/>
              <a:gd name="connsiteY6" fmla="*/ 5992518 h 5992520"/>
              <a:gd name="connsiteX7" fmla="*/ 0 w 5983111"/>
              <a:gd name="connsiteY7" fmla="*/ 1429920 h 5992520"/>
              <a:gd name="connsiteX8" fmla="*/ 0 w 5983111"/>
              <a:gd name="connsiteY8" fmla="*/ 197562 h 5992520"/>
              <a:gd name="connsiteX0" fmla="*/ 325427 w 6308538"/>
              <a:gd name="connsiteY0" fmla="*/ 197562 h 5983111"/>
              <a:gd name="connsiteX1" fmla="*/ 522989 w 6308538"/>
              <a:gd name="connsiteY1" fmla="*/ 0 h 5983111"/>
              <a:gd name="connsiteX2" fmla="*/ 6110976 w 6308538"/>
              <a:gd name="connsiteY2" fmla="*/ 0 h 5983111"/>
              <a:gd name="connsiteX3" fmla="*/ 6308538 w 6308538"/>
              <a:gd name="connsiteY3" fmla="*/ 197562 h 5983111"/>
              <a:gd name="connsiteX4" fmla="*/ 6308538 w 6308538"/>
              <a:gd name="connsiteY4" fmla="*/ 5785549 h 5983111"/>
              <a:gd name="connsiteX5" fmla="*/ 6110976 w 6308538"/>
              <a:gd name="connsiteY5" fmla="*/ 5983111 h 5983111"/>
              <a:gd name="connsiteX6" fmla="*/ 4718692 w 6308538"/>
              <a:gd name="connsiteY6" fmla="*/ 5964296 h 5983111"/>
              <a:gd name="connsiteX7" fmla="*/ 325427 w 6308538"/>
              <a:gd name="connsiteY7" fmla="*/ 1429920 h 5983111"/>
              <a:gd name="connsiteX8" fmla="*/ 325427 w 6308538"/>
              <a:gd name="connsiteY8" fmla="*/ 197562 h 5983111"/>
              <a:gd name="connsiteX0" fmla="*/ 325427 w 6308538"/>
              <a:gd name="connsiteY0" fmla="*/ 197562 h 5983113"/>
              <a:gd name="connsiteX1" fmla="*/ 522989 w 6308538"/>
              <a:gd name="connsiteY1" fmla="*/ 0 h 5983113"/>
              <a:gd name="connsiteX2" fmla="*/ 6110976 w 6308538"/>
              <a:gd name="connsiteY2" fmla="*/ 0 h 5983113"/>
              <a:gd name="connsiteX3" fmla="*/ 6308538 w 6308538"/>
              <a:gd name="connsiteY3" fmla="*/ 197562 h 5983113"/>
              <a:gd name="connsiteX4" fmla="*/ 6308538 w 6308538"/>
              <a:gd name="connsiteY4" fmla="*/ 5785549 h 5983113"/>
              <a:gd name="connsiteX5" fmla="*/ 6110976 w 6308538"/>
              <a:gd name="connsiteY5" fmla="*/ 5983111 h 5983113"/>
              <a:gd name="connsiteX6" fmla="*/ 4718692 w 6308538"/>
              <a:gd name="connsiteY6" fmla="*/ 5983111 h 5983113"/>
              <a:gd name="connsiteX7" fmla="*/ 325427 w 6308538"/>
              <a:gd name="connsiteY7" fmla="*/ 1429920 h 5983113"/>
              <a:gd name="connsiteX8" fmla="*/ 325427 w 6308538"/>
              <a:gd name="connsiteY8" fmla="*/ 197562 h 5983113"/>
              <a:gd name="connsiteX0" fmla="*/ 3485 w 5986596"/>
              <a:gd name="connsiteY0" fmla="*/ 197562 h 5983112"/>
              <a:gd name="connsiteX1" fmla="*/ 201047 w 5986596"/>
              <a:gd name="connsiteY1" fmla="*/ 0 h 5983112"/>
              <a:gd name="connsiteX2" fmla="*/ 5789034 w 5986596"/>
              <a:gd name="connsiteY2" fmla="*/ 0 h 5983112"/>
              <a:gd name="connsiteX3" fmla="*/ 5986596 w 5986596"/>
              <a:gd name="connsiteY3" fmla="*/ 197562 h 5983112"/>
              <a:gd name="connsiteX4" fmla="*/ 5986596 w 5986596"/>
              <a:gd name="connsiteY4" fmla="*/ 5785549 h 5983112"/>
              <a:gd name="connsiteX5" fmla="*/ 5789034 w 5986596"/>
              <a:gd name="connsiteY5" fmla="*/ 5983111 h 5983112"/>
              <a:gd name="connsiteX6" fmla="*/ 4396750 w 5986596"/>
              <a:gd name="connsiteY6" fmla="*/ 5983111 h 5983112"/>
              <a:gd name="connsiteX7" fmla="*/ 3485 w 5986596"/>
              <a:gd name="connsiteY7" fmla="*/ 1429920 h 5983112"/>
              <a:gd name="connsiteX8" fmla="*/ 3485 w 5986596"/>
              <a:gd name="connsiteY8" fmla="*/ 197562 h 5983112"/>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3485 w 5986596"/>
              <a:gd name="connsiteY0" fmla="*/ 197562 h 5983116"/>
              <a:gd name="connsiteX1" fmla="*/ 201047 w 5986596"/>
              <a:gd name="connsiteY1" fmla="*/ 0 h 5983116"/>
              <a:gd name="connsiteX2" fmla="*/ 5789034 w 5986596"/>
              <a:gd name="connsiteY2" fmla="*/ 0 h 5983116"/>
              <a:gd name="connsiteX3" fmla="*/ 5986596 w 5986596"/>
              <a:gd name="connsiteY3" fmla="*/ 197562 h 5983116"/>
              <a:gd name="connsiteX4" fmla="*/ 5986596 w 5986596"/>
              <a:gd name="connsiteY4" fmla="*/ 5785549 h 5983116"/>
              <a:gd name="connsiteX5" fmla="*/ 5789034 w 5986596"/>
              <a:gd name="connsiteY5" fmla="*/ 5983111 h 5983116"/>
              <a:gd name="connsiteX6" fmla="*/ 4396750 w 5986596"/>
              <a:gd name="connsiteY6" fmla="*/ 5983111 h 5983116"/>
              <a:gd name="connsiteX7" fmla="*/ 3485 w 5986596"/>
              <a:gd name="connsiteY7" fmla="*/ 1429920 h 5983116"/>
              <a:gd name="connsiteX8" fmla="*/ 3485 w 5986596"/>
              <a:gd name="connsiteY8" fmla="*/ 197562 h 5983116"/>
              <a:gd name="connsiteX0" fmla="*/ 54 w 5983165"/>
              <a:gd name="connsiteY0" fmla="*/ 197562 h 5983114"/>
              <a:gd name="connsiteX1" fmla="*/ 197616 w 5983165"/>
              <a:gd name="connsiteY1" fmla="*/ 0 h 5983114"/>
              <a:gd name="connsiteX2" fmla="*/ 5785603 w 5983165"/>
              <a:gd name="connsiteY2" fmla="*/ 0 h 5983114"/>
              <a:gd name="connsiteX3" fmla="*/ 5983165 w 5983165"/>
              <a:gd name="connsiteY3" fmla="*/ 197562 h 5983114"/>
              <a:gd name="connsiteX4" fmla="*/ 5983165 w 5983165"/>
              <a:gd name="connsiteY4" fmla="*/ 5785549 h 5983114"/>
              <a:gd name="connsiteX5" fmla="*/ 5785603 w 5983165"/>
              <a:gd name="connsiteY5" fmla="*/ 5983111 h 5983114"/>
              <a:gd name="connsiteX6" fmla="*/ 4393319 w 5983165"/>
              <a:gd name="connsiteY6" fmla="*/ 5983111 h 5983114"/>
              <a:gd name="connsiteX7" fmla="*/ 54 w 5983165"/>
              <a:gd name="connsiteY7" fmla="*/ 1429920 h 5983114"/>
              <a:gd name="connsiteX8" fmla="*/ 54 w 598316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3484 w 5986595"/>
              <a:gd name="connsiteY0" fmla="*/ 197562 h 5983114"/>
              <a:gd name="connsiteX1" fmla="*/ 201046 w 5986595"/>
              <a:gd name="connsiteY1" fmla="*/ 0 h 5983114"/>
              <a:gd name="connsiteX2" fmla="*/ 5789033 w 5986595"/>
              <a:gd name="connsiteY2" fmla="*/ 0 h 5983114"/>
              <a:gd name="connsiteX3" fmla="*/ 5986595 w 5986595"/>
              <a:gd name="connsiteY3" fmla="*/ 197562 h 5983114"/>
              <a:gd name="connsiteX4" fmla="*/ 5986595 w 5986595"/>
              <a:gd name="connsiteY4" fmla="*/ 5785549 h 5983114"/>
              <a:gd name="connsiteX5" fmla="*/ 5789033 w 5986595"/>
              <a:gd name="connsiteY5" fmla="*/ 5983111 h 5983114"/>
              <a:gd name="connsiteX6" fmla="*/ 4396749 w 5986595"/>
              <a:gd name="connsiteY6" fmla="*/ 5983111 h 5983114"/>
              <a:gd name="connsiteX7" fmla="*/ 3484 w 5986595"/>
              <a:gd name="connsiteY7" fmla="*/ 1429920 h 5983114"/>
              <a:gd name="connsiteX8" fmla="*/ 3484 w 5986595"/>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11113 w 5994224"/>
              <a:gd name="connsiteY0" fmla="*/ 197562 h 5983114"/>
              <a:gd name="connsiteX1" fmla="*/ 208675 w 5994224"/>
              <a:gd name="connsiteY1" fmla="*/ 0 h 5983114"/>
              <a:gd name="connsiteX2" fmla="*/ 5796662 w 5994224"/>
              <a:gd name="connsiteY2" fmla="*/ 0 h 5983114"/>
              <a:gd name="connsiteX3" fmla="*/ 5994224 w 5994224"/>
              <a:gd name="connsiteY3" fmla="*/ 197562 h 5983114"/>
              <a:gd name="connsiteX4" fmla="*/ 5994224 w 5994224"/>
              <a:gd name="connsiteY4" fmla="*/ 5785549 h 5983114"/>
              <a:gd name="connsiteX5" fmla="*/ 5796662 w 5994224"/>
              <a:gd name="connsiteY5" fmla="*/ 5983111 h 5983114"/>
              <a:gd name="connsiteX6" fmla="*/ 4404378 w 5994224"/>
              <a:gd name="connsiteY6" fmla="*/ 5983111 h 5983114"/>
              <a:gd name="connsiteX7" fmla="*/ 2077 w 5994224"/>
              <a:gd name="connsiteY7" fmla="*/ 1505179 h 5983114"/>
              <a:gd name="connsiteX8" fmla="*/ 11113 w 5994224"/>
              <a:gd name="connsiteY8" fmla="*/ 197562 h 5983114"/>
              <a:gd name="connsiteX0" fmla="*/ 9036 w 5992147"/>
              <a:gd name="connsiteY0" fmla="*/ 197562 h 5983114"/>
              <a:gd name="connsiteX1" fmla="*/ 206598 w 5992147"/>
              <a:gd name="connsiteY1" fmla="*/ 0 h 5983114"/>
              <a:gd name="connsiteX2" fmla="*/ 5794585 w 5992147"/>
              <a:gd name="connsiteY2" fmla="*/ 0 h 5983114"/>
              <a:gd name="connsiteX3" fmla="*/ 5992147 w 5992147"/>
              <a:gd name="connsiteY3" fmla="*/ 197562 h 5983114"/>
              <a:gd name="connsiteX4" fmla="*/ 5992147 w 5992147"/>
              <a:gd name="connsiteY4" fmla="*/ 5785549 h 5983114"/>
              <a:gd name="connsiteX5" fmla="*/ 5794585 w 5992147"/>
              <a:gd name="connsiteY5" fmla="*/ 5983111 h 5983114"/>
              <a:gd name="connsiteX6" fmla="*/ 4402301 w 5992147"/>
              <a:gd name="connsiteY6" fmla="*/ 5983111 h 5983114"/>
              <a:gd name="connsiteX7" fmla="*/ 0 w 5992147"/>
              <a:gd name="connsiteY7" fmla="*/ 1505179 h 5983114"/>
              <a:gd name="connsiteX8" fmla="*/ 9036 w 5992147"/>
              <a:gd name="connsiteY8" fmla="*/ 197562 h 59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2147" h="5983114">
                <a:moveTo>
                  <a:pt x="9036" y="197562"/>
                </a:moveTo>
                <a:cubicBezTo>
                  <a:pt x="9036" y="88452"/>
                  <a:pt x="97488" y="0"/>
                  <a:pt x="206598" y="0"/>
                </a:cubicBezTo>
                <a:lnTo>
                  <a:pt x="5794585" y="0"/>
                </a:lnTo>
                <a:cubicBezTo>
                  <a:pt x="5903695" y="0"/>
                  <a:pt x="5992147" y="88452"/>
                  <a:pt x="5992147" y="197562"/>
                </a:cubicBezTo>
                <a:lnTo>
                  <a:pt x="5992147" y="5785549"/>
                </a:lnTo>
                <a:cubicBezTo>
                  <a:pt x="5992147" y="5894659"/>
                  <a:pt x="5903695" y="5983111"/>
                  <a:pt x="5794585" y="5983111"/>
                </a:cubicBezTo>
                <a:lnTo>
                  <a:pt x="4402301" y="5983111"/>
                </a:lnTo>
                <a:cubicBezTo>
                  <a:pt x="1552842" y="5986246"/>
                  <a:pt x="7841" y="3814696"/>
                  <a:pt x="0" y="1505179"/>
                </a:cubicBezTo>
                <a:cubicBezTo>
                  <a:pt x="1195" y="719662"/>
                  <a:pt x="9036" y="608348"/>
                  <a:pt x="9036" y="197562"/>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userDrawn="1"/>
        </p:nvSpPr>
        <p:spPr>
          <a:xfrm>
            <a:off x="8493125" y="6304089"/>
            <a:ext cx="383565" cy="246221"/>
          </a:xfrm>
          <a:prstGeom prst="rect">
            <a:avLst/>
          </a:prstGeom>
          <a:noFill/>
        </p:spPr>
        <p:txBody>
          <a:bodyPr wrap="square" rtlCol="0">
            <a:spAutoFit/>
          </a:bodyPr>
          <a:lstStyle/>
          <a:p>
            <a:pPr algn="r"/>
            <a:fld id="{C6A9DA11-D61E-F443-A717-AAC93ED3B6EB}" type="slidenum">
              <a:rPr lang="en-GB" sz="1000" smtClean="0">
                <a:solidFill>
                  <a:schemeClr val="bg1"/>
                </a:solidFill>
                <a:latin typeface="Trebuchet MS"/>
                <a:cs typeface="Trebuchet MS"/>
              </a:rPr>
              <a:pPr algn="r"/>
              <a:t>‹#›</a:t>
            </a:fld>
            <a:endParaRPr lang="en-GB" sz="1000" dirty="0">
              <a:solidFill>
                <a:schemeClr val="bg1"/>
              </a:solidFill>
              <a:latin typeface="Trebuchet MS"/>
              <a:cs typeface="Trebuchet MS"/>
            </a:endParaRPr>
          </a:p>
        </p:txBody>
      </p:sp>
      <p:sp>
        <p:nvSpPr>
          <p:cNvPr id="19" name="Footer Placeholder 3"/>
          <p:cNvSpPr>
            <a:spLocks noGrp="1"/>
          </p:cNvSpPr>
          <p:nvPr>
            <p:ph type="ftr" sz="quarter" idx="3"/>
          </p:nvPr>
        </p:nvSpPr>
        <p:spPr>
          <a:xfrm>
            <a:off x="3655786" y="6250543"/>
            <a:ext cx="4882694" cy="365125"/>
          </a:xfrm>
          <a:prstGeom prst="rect">
            <a:avLst/>
          </a:prstGeom>
        </p:spPr>
        <p:txBody>
          <a:bodyPr vert="horz" lIns="91440" tIns="45720" rIns="91440" bIns="45720" rtlCol="0" anchor="ctr"/>
          <a:lstStyle>
            <a:lvl1pPr algn="r">
              <a:defRPr sz="1000">
                <a:solidFill>
                  <a:schemeClr val="tx1">
                    <a:tint val="75000"/>
                  </a:schemeClr>
                </a:solidFill>
                <a:latin typeface="Trebuchet MS"/>
                <a:cs typeface="Trebuchet MS"/>
              </a:defRPr>
            </a:lvl1pPr>
          </a:lstStyle>
          <a:p>
            <a:r>
              <a:rPr lang="en-GB"/>
              <a:t>EMBASE 101 SALES TRAINING, MARCH 2014</a:t>
            </a:r>
            <a:endParaRPr lang="en-GB" dirty="0"/>
          </a:p>
        </p:txBody>
      </p:sp>
    </p:spTree>
    <p:extLst>
      <p:ext uri="{BB962C8B-B14F-4D97-AF65-F5344CB8AC3E}">
        <p14:creationId xmlns:p14="http://schemas.microsoft.com/office/powerpoint/2010/main" val="294474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4" name="Picture Placeholder 2"/>
          <p:cNvSpPr>
            <a:spLocks noGrp="1"/>
          </p:cNvSpPr>
          <p:nvPr>
            <p:ph type="pic" idx="12" hasCustomPrompt="1"/>
          </p:nvPr>
        </p:nvSpPr>
        <p:spPr>
          <a:xfrm>
            <a:off x="252605" y="5786435"/>
            <a:ext cx="3912178" cy="494473"/>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261612" y="261219"/>
            <a:ext cx="3912176" cy="558964"/>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Text Placeholder 6"/>
          <p:cNvSpPr>
            <a:spLocks noGrp="1"/>
          </p:cNvSpPr>
          <p:nvPr>
            <p:ph type="body" sz="quarter" idx="10" hasCustomPrompt="1"/>
          </p:nvPr>
        </p:nvSpPr>
        <p:spPr>
          <a:xfrm>
            <a:off x="251592" y="6113260"/>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251592" y="6333820"/>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20" name="Title 1"/>
          <p:cNvSpPr>
            <a:spLocks noGrp="1"/>
          </p:cNvSpPr>
          <p:nvPr>
            <p:ph type="ctrTitle" hasCustomPrompt="1"/>
          </p:nvPr>
        </p:nvSpPr>
        <p:spPr>
          <a:xfrm>
            <a:off x="256746" y="598945"/>
            <a:ext cx="7425926"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Tree>
    <p:extLst>
      <p:ext uri="{BB962C8B-B14F-4D97-AF65-F5344CB8AC3E}">
        <p14:creationId xmlns:p14="http://schemas.microsoft.com/office/powerpoint/2010/main" val="2081264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srgbClr val="FFFFFF"/>
                </a:solidFill>
              </a:rPr>
              <a:pPr/>
              <a:t>‹#›</a:t>
            </a:fld>
            <a:endParaRPr lang="en-US" dirty="0">
              <a:solidFill>
                <a:srgbClr val="FFFFFF"/>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107405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graphicFrame>
        <p:nvGraphicFramePr>
          <p:cNvPr id="3" name="Object 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2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Footer Placeholder 4"/>
          <p:cNvSpPr>
            <a:spLocks noGrp="1"/>
          </p:cNvSpPr>
          <p:nvPr>
            <p:ph type="ftr" sz="quarter" idx="10"/>
          </p:nvPr>
        </p:nvSpPr>
        <p:spPr>
          <a:xfrm>
            <a:off x="1774825" y="6692900"/>
            <a:ext cx="1562100" cy="107950"/>
          </a:xfrm>
          <a:prstGeom prst="rect">
            <a:avLst/>
          </a:prstGeom>
        </p:spPr>
        <p:txBody>
          <a:bodyPr/>
          <a:lstStyle>
            <a:lvl1pPr>
              <a:defRPr>
                <a:latin typeface="Arial Narrow"/>
                <a:sym typeface="Arial Narrow"/>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01E433C8-9523-4371-833C-F8EBA22DC24F}" type="slidenum">
              <a:rPr lang="en-US"/>
              <a:pPr>
                <a:defRPr/>
              </a:pPr>
              <a:t>‹#›</a:t>
            </a:fld>
            <a:endParaRPr lang="en-US"/>
          </a:p>
        </p:txBody>
      </p:sp>
      <p:sp>
        <p:nvSpPr>
          <p:cNvPr id="6" name="Date Placeholder 3"/>
          <p:cNvSpPr>
            <a:spLocks noGrp="1"/>
          </p:cNvSpPr>
          <p:nvPr>
            <p:ph type="dt" sz="half" idx="12"/>
          </p:nvPr>
        </p:nvSpPr>
        <p:spPr>
          <a:xfrm>
            <a:off x="261938" y="6692900"/>
            <a:ext cx="220662" cy="107950"/>
          </a:xfrm>
          <a:prstGeom prst="rect">
            <a:avLst/>
          </a:prstGeom>
        </p:spPr>
        <p:txBody>
          <a:bodyPr/>
          <a:lstStyle>
            <a:lvl1pPr algn="l">
              <a:defRPr sz="700">
                <a:solidFill>
                  <a:schemeClr val="tx1"/>
                </a:solidFill>
                <a:latin typeface="Arial Narrow"/>
                <a:cs typeface="Arial" pitchFamily="34" charset="0"/>
                <a:sym typeface="Arial Narrow"/>
              </a:defRPr>
            </a:lvl1pPr>
          </a:lstStyle>
          <a:p>
            <a:pPr>
              <a:defRPr/>
            </a:pPr>
            <a:endParaRPr lang="en-US"/>
          </a:p>
        </p:txBody>
      </p:sp>
    </p:spTree>
    <p:extLst>
      <p:ext uri="{BB962C8B-B14F-4D97-AF65-F5344CB8AC3E}">
        <p14:creationId xmlns:p14="http://schemas.microsoft.com/office/powerpoint/2010/main" val="867881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85"/>
            <a:ext cx="2133600" cy="365125"/>
          </a:xfrm>
          <a:prstGeom prst="rect">
            <a:avLst/>
          </a:prstGeom>
        </p:spPr>
        <p:txBody>
          <a:bodyPr/>
          <a:lstStyle>
            <a:lvl1pPr>
              <a:defRPr/>
            </a:lvl1pPr>
          </a:lstStyle>
          <a:p>
            <a:pPr>
              <a:defRPr/>
            </a:pPr>
            <a:endParaRPr lang="en-US" altLang="en-US"/>
          </a:p>
        </p:txBody>
      </p:sp>
      <p:sp>
        <p:nvSpPr>
          <p:cNvPr id="3" name="Footer Placeholder 4"/>
          <p:cNvSpPr>
            <a:spLocks noGrp="1"/>
          </p:cNvSpPr>
          <p:nvPr>
            <p:ph type="ftr" sz="quarter" idx="11"/>
          </p:nvPr>
        </p:nvSpPr>
        <p:spPr>
          <a:xfrm>
            <a:off x="3124201" y="6356385"/>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85"/>
            <a:ext cx="2133600" cy="365125"/>
          </a:xfrm>
          <a:prstGeom prst="rect">
            <a:avLst/>
          </a:prstGeom>
        </p:spPr>
        <p:txBody>
          <a:bodyPr/>
          <a:lstStyle>
            <a:lvl1pPr>
              <a:defRPr/>
            </a:lvl1pPr>
          </a:lstStyle>
          <a:p>
            <a:pPr>
              <a:defRPr/>
            </a:pPr>
            <a:fld id="{978F38A2-98AB-4EBE-94D4-9089D4995432}" type="slidenum">
              <a:rPr lang="en-US" altLang="en-US"/>
              <a:pPr>
                <a:defRPr/>
              </a:pPr>
              <a:t>‹#›</a:t>
            </a:fld>
            <a:endParaRPr lang="en-US" altLang="en-US"/>
          </a:p>
        </p:txBody>
      </p:sp>
    </p:spTree>
    <p:extLst>
      <p:ext uri="{BB962C8B-B14F-4D97-AF65-F5344CB8AC3E}">
        <p14:creationId xmlns:p14="http://schemas.microsoft.com/office/powerpoint/2010/main" val="189694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solidFill>
                  <a:prstClr val="white"/>
                </a:solidFill>
              </a:rPr>
              <a:t> | </a:t>
            </a:r>
            <a:fld id="{DA15E891-66B8-4B28-AB8F-05A4B1DE573C}" type="slidenum">
              <a:rPr lang="en-US" smtClean="0">
                <a:solidFill>
                  <a:prstClr val="white"/>
                </a:solidFill>
              </a:rPr>
              <a:pPr fontAlgn="auto">
                <a:spcBef>
                  <a:spcPts val="0"/>
                </a:spcBef>
                <a:spcAft>
                  <a:spcPts val="0"/>
                </a:spcAft>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114301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B9C6A-025D-4335-AE3C-313A445F66FE}" type="slidenum">
              <a:rPr lang="en-US" altLang="en-US"/>
              <a:pPr>
                <a:defRPr/>
              </a:pPr>
              <a:t>‹#›</a:t>
            </a:fld>
            <a:endParaRPr lang="en-US" altLang="en-US"/>
          </a:p>
        </p:txBody>
      </p:sp>
    </p:spTree>
    <p:extLst>
      <p:ext uri="{BB962C8B-B14F-4D97-AF65-F5344CB8AC3E}">
        <p14:creationId xmlns:p14="http://schemas.microsoft.com/office/powerpoint/2010/main" val="77106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7" y="242640"/>
            <a:ext cx="7425926" cy="942147"/>
          </a:xfrm>
          <a:prstGeom prst="rect">
            <a:avLst/>
          </a:prstGeom>
        </p:spPr>
        <p:txBody>
          <a:bodyPr/>
          <a:lstStyle>
            <a:lvl1pPr algn="l">
              <a:lnSpc>
                <a:spcPct val="85000"/>
              </a:lnSpc>
              <a:defRPr sz="2700" baseline="0">
                <a:solidFill>
                  <a:schemeClr val="bg1"/>
                </a:solidFill>
              </a:defRPr>
            </a:lvl1pPr>
          </a:lstStyle>
          <a:p>
            <a:r>
              <a:rPr lang="en-US" dirty="0"/>
              <a:t>Cover Slide Title and Second Line If Necessary</a:t>
            </a:r>
          </a:p>
        </p:txBody>
      </p:sp>
      <p:sp>
        <p:nvSpPr>
          <p:cNvPr id="3" name="Subtitle 2"/>
          <p:cNvSpPr>
            <a:spLocks noGrp="1"/>
          </p:cNvSpPr>
          <p:nvPr>
            <p:ph type="subTitle" idx="1" hasCustomPrompt="1"/>
          </p:nvPr>
        </p:nvSpPr>
        <p:spPr>
          <a:xfrm>
            <a:off x="256747" y="1194164"/>
            <a:ext cx="7425926" cy="390948"/>
          </a:xfrm>
          <a:prstGeom prst="rect">
            <a:avLst/>
          </a:prstGeom>
        </p:spPr>
        <p:txBody>
          <a:bodyPr/>
          <a:lstStyle>
            <a:lvl1pPr marL="0" indent="0" algn="l">
              <a:buNone/>
              <a:defRPr sz="120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8" y="6122083"/>
            <a:ext cx="3913188" cy="302381"/>
          </a:xfrm>
          <a:prstGeom prst="rect">
            <a:avLst/>
          </a:prstGeom>
        </p:spPr>
        <p:txBody>
          <a:bodyPr/>
          <a:lstStyle>
            <a:lvl1pPr marL="0" indent="0">
              <a:buNone/>
              <a:defRPr sz="825">
                <a:solidFill>
                  <a:srgbClr val="FFFFFF"/>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4"/>
          <p:cNvSpPr>
            <a:spLocks noGrp="1"/>
          </p:cNvSpPr>
          <p:nvPr>
            <p:ph type="body" sz="quarter" idx="11" hasCustomPrompt="1"/>
          </p:nvPr>
        </p:nvSpPr>
        <p:spPr>
          <a:xfrm>
            <a:off x="256745" y="6325001"/>
            <a:ext cx="3913188" cy="266700"/>
          </a:xfrm>
          <a:prstGeom prst="rect">
            <a:avLst/>
          </a:prstGeom>
        </p:spPr>
        <p:txBody>
          <a:bodyPr vert="horz"/>
          <a:lstStyle>
            <a:lvl1pPr marL="0" indent="0">
              <a:buNone/>
              <a:defRPr sz="825">
                <a:solidFill>
                  <a:srgbClr val="FFFFFF"/>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570278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4" name="Picture Placeholder 2"/>
          <p:cNvSpPr>
            <a:spLocks noGrp="1"/>
          </p:cNvSpPr>
          <p:nvPr>
            <p:ph type="pic" idx="12" hasCustomPrompt="1"/>
          </p:nvPr>
        </p:nvSpPr>
        <p:spPr>
          <a:xfrm>
            <a:off x="252606" y="5786439"/>
            <a:ext cx="3912178" cy="494473"/>
          </a:xfrm>
          <a:prstGeom prst="rect">
            <a:avLst/>
          </a:prstGeom>
        </p:spPr>
        <p:txBody>
          <a:bodyPr/>
          <a:lstStyle>
            <a:lvl1pPr marL="0" indent="0">
              <a:buNone/>
              <a:defRPr sz="1275">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261613" y="261219"/>
            <a:ext cx="3912176" cy="558964"/>
          </a:xfrm>
          <a:prstGeom prst="rect">
            <a:avLst/>
          </a:prstGeom>
        </p:spPr>
        <p:txBody>
          <a:bodyPr/>
          <a:lstStyle>
            <a:lvl1pPr marL="0" indent="0">
              <a:buNone/>
              <a:defRPr sz="1275">
                <a:solidFill>
                  <a:srgbClr val="FFFFFF"/>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a:t>
            </a:r>
            <a:r>
              <a:rPr lang="en-US" dirty="0" err="1"/>
              <a:t>Wordmark</a:t>
            </a:r>
            <a:r>
              <a:rPr lang="en-US" dirty="0"/>
              <a:t> here</a:t>
            </a:r>
          </a:p>
        </p:txBody>
      </p:sp>
      <p:sp>
        <p:nvSpPr>
          <p:cNvPr id="15" name="Text Placeholder 6"/>
          <p:cNvSpPr>
            <a:spLocks noGrp="1"/>
          </p:cNvSpPr>
          <p:nvPr>
            <p:ph type="body" sz="quarter" idx="10" hasCustomPrompt="1"/>
          </p:nvPr>
        </p:nvSpPr>
        <p:spPr>
          <a:xfrm>
            <a:off x="251592" y="6113264"/>
            <a:ext cx="3913188" cy="302381"/>
          </a:xfrm>
          <a:prstGeom prst="rect">
            <a:avLst/>
          </a:prstGeom>
        </p:spPr>
        <p:txBody>
          <a:bodyPr/>
          <a:lstStyle>
            <a:lvl1pPr marL="0" indent="0">
              <a:buNone/>
              <a:defRPr sz="825">
                <a:solidFill>
                  <a:srgbClr val="FFFFFF"/>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251592" y="6333820"/>
            <a:ext cx="3913188" cy="266700"/>
          </a:xfrm>
          <a:prstGeom prst="rect">
            <a:avLst/>
          </a:prstGeom>
        </p:spPr>
        <p:txBody>
          <a:bodyPr vert="horz"/>
          <a:lstStyle>
            <a:lvl1pPr marL="0" indent="0">
              <a:buNone/>
              <a:defRPr sz="825">
                <a:solidFill>
                  <a:srgbClr val="FFFFFF"/>
                </a:solidFill>
                <a:latin typeface="Arial"/>
                <a:cs typeface="Arial"/>
              </a:defRPr>
            </a:lvl1pPr>
          </a:lstStyle>
          <a:p>
            <a:pPr lvl="0"/>
            <a:r>
              <a:rPr lang="en-US" dirty="0"/>
              <a:t>Date XX_XX_XX</a:t>
            </a:r>
          </a:p>
        </p:txBody>
      </p:sp>
      <p:sp>
        <p:nvSpPr>
          <p:cNvPr id="20" name="Title 1"/>
          <p:cNvSpPr>
            <a:spLocks noGrp="1"/>
          </p:cNvSpPr>
          <p:nvPr>
            <p:ph type="ctrTitle" hasCustomPrompt="1"/>
          </p:nvPr>
        </p:nvSpPr>
        <p:spPr>
          <a:xfrm>
            <a:off x="256747" y="598949"/>
            <a:ext cx="7425926" cy="942147"/>
          </a:xfrm>
          <a:prstGeom prst="rect">
            <a:avLst/>
          </a:prstGeom>
        </p:spPr>
        <p:txBody>
          <a:bodyPr/>
          <a:lstStyle>
            <a:lvl1pPr algn="l">
              <a:lnSpc>
                <a:spcPct val="85000"/>
              </a:lnSpc>
              <a:defRPr sz="2700" baseline="0">
                <a:solidFill>
                  <a:schemeClr val="bg1"/>
                </a:solidFill>
              </a:defRPr>
            </a:lvl1pPr>
          </a:lstStyle>
          <a:p>
            <a:r>
              <a:rPr lang="en-US" dirty="0"/>
              <a:t>Cover Slide Title and Second Line If Necessary</a:t>
            </a:r>
          </a:p>
        </p:txBody>
      </p:sp>
    </p:spTree>
    <p:extLst>
      <p:ext uri="{BB962C8B-B14F-4D97-AF65-F5344CB8AC3E}">
        <p14:creationId xmlns:p14="http://schemas.microsoft.com/office/powerpoint/2010/main" val="3388205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6"/>
          <p:cNvSpPr>
            <a:spLocks noGrp="1"/>
          </p:cNvSpPr>
          <p:nvPr>
            <p:ph type="body" sz="quarter" idx="10" hasCustomPrompt="1"/>
          </p:nvPr>
        </p:nvSpPr>
        <p:spPr>
          <a:xfrm>
            <a:off x="247738" y="6123810"/>
            <a:ext cx="3913188" cy="302381"/>
          </a:xfrm>
          <a:prstGeom prst="rect">
            <a:avLst/>
          </a:prstGeom>
        </p:spPr>
        <p:txBody>
          <a:bodyPr/>
          <a:lstStyle>
            <a:lvl1pPr marL="0" indent="0">
              <a:buNone/>
              <a:defRPr sz="825">
                <a:solidFill>
                  <a:srgbClr val="FFFFFF"/>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256745" y="6314363"/>
            <a:ext cx="3913188" cy="266700"/>
          </a:xfrm>
          <a:prstGeom prst="rect">
            <a:avLst/>
          </a:prstGeom>
        </p:spPr>
        <p:txBody>
          <a:bodyPr vert="horz"/>
          <a:lstStyle>
            <a:lvl1pPr marL="0" indent="0">
              <a:buNone/>
              <a:defRPr sz="825">
                <a:solidFill>
                  <a:srgbClr val="FFFFFF"/>
                </a:solidFill>
                <a:latin typeface="Arial"/>
                <a:cs typeface="Arial"/>
              </a:defRPr>
            </a:lvl1pPr>
          </a:lstStyle>
          <a:p>
            <a:pPr lvl="0"/>
            <a:r>
              <a:rPr lang="en-US" dirty="0"/>
              <a:t>Date XX_XX_XX</a:t>
            </a:r>
          </a:p>
        </p:txBody>
      </p:sp>
      <p:sp>
        <p:nvSpPr>
          <p:cNvPr id="11" name="Picture Placeholder 2"/>
          <p:cNvSpPr>
            <a:spLocks noGrp="1"/>
          </p:cNvSpPr>
          <p:nvPr>
            <p:ph type="pic" idx="12" hasCustomPrompt="1"/>
          </p:nvPr>
        </p:nvSpPr>
        <p:spPr>
          <a:xfrm>
            <a:off x="296577" y="274112"/>
            <a:ext cx="4442374" cy="587978"/>
          </a:xfrm>
          <a:prstGeom prst="rect">
            <a:avLst/>
          </a:prstGeom>
        </p:spPr>
        <p:txBody>
          <a:bodyPr/>
          <a:lstStyle>
            <a:lvl1pPr marL="0" indent="0">
              <a:buNone/>
              <a:defRPr sz="18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a:t>
            </a:r>
            <a:r>
              <a:rPr lang="en-US" dirty="0" err="1"/>
              <a:t>Wordmark</a:t>
            </a:r>
            <a:r>
              <a:rPr lang="en-US" dirty="0"/>
              <a:t> here</a:t>
            </a:r>
          </a:p>
        </p:txBody>
      </p:sp>
      <p:sp>
        <p:nvSpPr>
          <p:cNvPr id="14" name="Subtitle 2"/>
          <p:cNvSpPr>
            <a:spLocks noGrp="1"/>
          </p:cNvSpPr>
          <p:nvPr>
            <p:ph type="subTitle" idx="1" hasCustomPrompt="1"/>
          </p:nvPr>
        </p:nvSpPr>
        <p:spPr>
          <a:xfrm>
            <a:off x="257756" y="910607"/>
            <a:ext cx="7415253" cy="561235"/>
          </a:xfrm>
          <a:prstGeom prst="rect">
            <a:avLst/>
          </a:prstGeom>
        </p:spPr>
        <p:txBody>
          <a:bodyPr/>
          <a:lstStyle>
            <a:lvl1pPr marL="0" indent="0" algn="l">
              <a:buNone/>
              <a:defRPr sz="1200" baseline="0">
                <a:solidFill>
                  <a:srgbClr val="FFFFFF"/>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br>
              <a:rPr lang="en-US" dirty="0"/>
            </a:br>
            <a:r>
              <a:rPr lang="en-US" dirty="0"/>
              <a:t>Second Line If Necessary </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Tree>
    <p:extLst>
      <p:ext uri="{BB962C8B-B14F-4D97-AF65-F5344CB8AC3E}">
        <p14:creationId xmlns:p14="http://schemas.microsoft.com/office/powerpoint/2010/main" val="2942646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705208"/>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45011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201"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378668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6"/>
          <p:cNvSpPr>
            <a:spLocks noGrp="1"/>
          </p:cNvSpPr>
          <p:nvPr>
            <p:ph type="body" sz="quarter" idx="10" hasCustomPrompt="1"/>
          </p:nvPr>
        </p:nvSpPr>
        <p:spPr>
          <a:xfrm>
            <a:off x="247738" y="6123806"/>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256745" y="6314363"/>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11" name="Picture Placeholder 2"/>
          <p:cNvSpPr>
            <a:spLocks noGrp="1"/>
          </p:cNvSpPr>
          <p:nvPr>
            <p:ph type="pic" idx="12" hasCustomPrompt="1"/>
          </p:nvPr>
        </p:nvSpPr>
        <p:spPr>
          <a:xfrm>
            <a:off x="296576" y="274112"/>
            <a:ext cx="4442374" cy="58797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4" name="Subtitle 2"/>
          <p:cNvSpPr>
            <a:spLocks noGrp="1"/>
          </p:cNvSpPr>
          <p:nvPr>
            <p:ph type="subTitle" idx="1" hasCustomPrompt="1"/>
          </p:nvPr>
        </p:nvSpPr>
        <p:spPr>
          <a:xfrm>
            <a:off x="257756" y="910603"/>
            <a:ext cx="7415253" cy="561235"/>
          </a:xfrm>
          <a:prstGeom prst="rect">
            <a:avLst/>
          </a:prstGeom>
        </p:spPr>
        <p:txBody>
          <a:bodyPr/>
          <a:lstStyle>
            <a:lvl1pPr marL="0" indent="0" algn="l">
              <a:buNone/>
              <a:defRPr sz="16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br>
              <a:rPr lang="en-US" dirty="0"/>
            </a:br>
            <a:r>
              <a:rPr lang="en-US" dirty="0"/>
              <a:t>Second Line If Necessary </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Tree>
    <p:extLst>
      <p:ext uri="{BB962C8B-B14F-4D97-AF65-F5344CB8AC3E}">
        <p14:creationId xmlns:p14="http://schemas.microsoft.com/office/powerpoint/2010/main" val="1332104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202" y="705208"/>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175827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350">
                <a:solidFill>
                  <a:schemeClr val="accent1"/>
                </a:solidFill>
              </a:defRPr>
            </a:lvl1pPr>
          </a:lstStyle>
          <a:p>
            <a:r>
              <a:rPr lang="en-US" sz="1350" dirty="0"/>
              <a:t>Subtitle of Slide</a:t>
            </a:r>
          </a:p>
        </p:txBody>
      </p:sp>
      <p:sp>
        <p:nvSpPr>
          <p:cNvPr id="9" name="Text Placeholder 8"/>
          <p:cNvSpPr>
            <a:spLocks noGrp="1"/>
          </p:cNvSpPr>
          <p:nvPr>
            <p:ph type="body" sz="quarter" idx="11" hasCustomPrompt="1"/>
          </p:nvPr>
        </p:nvSpPr>
        <p:spPr>
          <a:xfrm>
            <a:off x="457198" y="5794660"/>
            <a:ext cx="8238320" cy="370435"/>
          </a:xfrm>
        </p:spPr>
        <p:txBody>
          <a:bodyPr>
            <a:normAutofit/>
          </a:bodyPr>
          <a:lstStyle>
            <a:lvl1pPr marL="0" indent="0">
              <a:buNone/>
              <a:defRPr sz="975">
                <a:solidFill>
                  <a:srgbClr val="53565A"/>
                </a:solidFill>
              </a:defRPr>
            </a:lvl1pPr>
            <a:lvl2pPr marL="342900" indent="0">
              <a:buNone/>
              <a:defRPr sz="12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975">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
        <p:nvSpPr>
          <p:cNvPr id="10" name="Content Placeholder 1"/>
          <p:cNvSpPr>
            <a:spLocks noGrp="1"/>
          </p:cNvSpPr>
          <p:nvPr>
            <p:ph idx="17"/>
          </p:nvPr>
        </p:nvSpPr>
        <p:spPr>
          <a:xfrm>
            <a:off x="457201"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3237253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8"/>
            <a:ext cx="8238320" cy="714593"/>
          </a:xfrm>
          <a:prstGeom prst="rect">
            <a:avLst/>
          </a:prstGeom>
        </p:spPr>
        <p:txBody>
          <a:bodyPr/>
          <a:lstStyle>
            <a:lvl1pPr>
              <a:buNone/>
              <a:defRPr sz="1200">
                <a:solidFill>
                  <a:srgbClr val="53565A"/>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18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Picture here</a:t>
            </a:r>
          </a:p>
        </p:txBody>
      </p:sp>
      <p:sp>
        <p:nvSpPr>
          <p:cNvPr id="8"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2168521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2"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8"/>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7"/>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6"/>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602" y="6511452"/>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
        <p:nvSpPr>
          <p:cNvPr id="13" name="Title 1"/>
          <p:cNvSpPr>
            <a:spLocks noGrp="1"/>
          </p:cNvSpPr>
          <p:nvPr>
            <p:ph type="title"/>
          </p:nvPr>
        </p:nvSpPr>
        <p:spPr>
          <a:xfrm>
            <a:off x="457202" y="705208"/>
            <a:ext cx="8238319" cy="418645"/>
          </a:xfrm>
        </p:spPr>
        <p:txBody>
          <a:bodyPr/>
          <a:lstStyle/>
          <a:p>
            <a:r>
              <a:rPr lang="en-US" dirty="0"/>
              <a:t>Click to edit Master title style</a:t>
            </a:r>
          </a:p>
        </p:txBody>
      </p:sp>
    </p:spTree>
    <p:extLst>
      <p:ext uri="{BB962C8B-B14F-4D97-AF65-F5344CB8AC3E}">
        <p14:creationId xmlns:p14="http://schemas.microsoft.com/office/powerpoint/2010/main" val="1315404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54909" y="3355412"/>
            <a:ext cx="8538594" cy="1718018"/>
          </a:xfrm>
          <a:prstGeom prst="rect">
            <a:avLst/>
          </a:prstGeom>
        </p:spPr>
        <p:txBody>
          <a:bodyPr vert="horz"/>
          <a:lstStyle>
            <a:lvl1pPr>
              <a:buNone/>
              <a:defRPr sz="1200" baseline="0">
                <a:solidFill>
                  <a:srgbClr val="FFFFFF"/>
                </a:solidFill>
              </a:defRPr>
            </a:lvl1pPr>
            <a:lvl2pPr>
              <a:buNone/>
              <a:defRPr sz="1200"/>
            </a:lvl2pPr>
            <a:lvl3pPr>
              <a:buNone/>
              <a:defRPr sz="1200"/>
            </a:lvl3pPr>
            <a:lvl4pPr>
              <a:buNone/>
              <a:defRPr sz="1200"/>
            </a:lvl4pPr>
            <a:lvl5pPr>
              <a:buNone/>
              <a:defRPr sz="1200"/>
            </a:lvl5pPr>
          </a:lstStyle>
          <a:p>
            <a:pPr lvl="0"/>
            <a:r>
              <a:rPr lang="en-US" dirty="0"/>
              <a:t>Add section intro text here</a:t>
            </a:r>
          </a:p>
        </p:txBody>
      </p:sp>
      <p:sp>
        <p:nvSpPr>
          <p:cNvPr id="11" name="Text Placeholder 12"/>
          <p:cNvSpPr>
            <a:spLocks noGrp="1"/>
          </p:cNvSpPr>
          <p:nvPr>
            <p:ph type="body" sz="quarter" idx="13" hasCustomPrompt="1"/>
          </p:nvPr>
        </p:nvSpPr>
        <p:spPr>
          <a:xfrm>
            <a:off x="262970" y="2799018"/>
            <a:ext cx="8530535" cy="638704"/>
          </a:xfrm>
          <a:prstGeom prst="rect">
            <a:avLst/>
          </a:prstGeom>
        </p:spPr>
        <p:txBody>
          <a:bodyPr vert="horz"/>
          <a:lstStyle>
            <a:lvl1pPr>
              <a:buNone/>
              <a:defRPr sz="2700">
                <a:solidFill>
                  <a:srgbClr val="FFFFFF"/>
                </a:solidFill>
              </a:defRPr>
            </a:lvl1pPr>
            <a:lvl2pPr>
              <a:buNone/>
              <a:defRPr sz="2700"/>
            </a:lvl2pPr>
            <a:lvl3pPr>
              <a:buNone/>
              <a:defRPr sz="2700"/>
            </a:lvl3pPr>
            <a:lvl4pPr>
              <a:buNone/>
              <a:defRPr sz="2700"/>
            </a:lvl4pPr>
            <a:lvl5pPr>
              <a:buNone/>
              <a:defRPr sz="27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7" y="359807"/>
            <a:ext cx="688802" cy="798523"/>
          </a:xfrm>
          <a:prstGeom prst="rect">
            <a:avLst/>
          </a:prstGeom>
        </p:spPr>
      </p:pic>
    </p:spTree>
    <p:extLst>
      <p:ext uri="{BB962C8B-B14F-4D97-AF65-F5344CB8AC3E}">
        <p14:creationId xmlns:p14="http://schemas.microsoft.com/office/powerpoint/2010/main" val="502999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p:cNvSpPr>
            <a:spLocks noGrp="1"/>
          </p:cNvSpPr>
          <p:nvPr>
            <p:ph type="body" sz="quarter" idx="12"/>
          </p:nvPr>
        </p:nvSpPr>
        <p:spPr>
          <a:xfrm>
            <a:off x="254911" y="3470899"/>
            <a:ext cx="8653159" cy="1718018"/>
          </a:xfrm>
          <a:prstGeom prst="rect">
            <a:avLst/>
          </a:prstGeom>
        </p:spPr>
        <p:txBody>
          <a:bodyPr vert="horz"/>
          <a:lstStyle>
            <a:lvl1pPr>
              <a:buNone/>
              <a:defRPr sz="1200">
                <a:solidFill>
                  <a:srgbClr val="FFFFFF"/>
                </a:solidFill>
              </a:defRPr>
            </a:lvl1pPr>
            <a:lvl2pPr>
              <a:buNone/>
              <a:defRPr sz="1200"/>
            </a:lvl2pPr>
            <a:lvl3pPr>
              <a:buNone/>
              <a:defRPr sz="1200"/>
            </a:lvl3pPr>
            <a:lvl4pPr>
              <a:buNone/>
              <a:defRPr sz="1200"/>
            </a:lvl4pPr>
            <a:lvl5pPr>
              <a:buNone/>
              <a:defRPr sz="12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254150" y="2795675"/>
            <a:ext cx="8653919" cy="638704"/>
          </a:xfrm>
          <a:prstGeom prst="rect">
            <a:avLst/>
          </a:prstGeom>
        </p:spPr>
        <p:txBody>
          <a:bodyPr vert="horz"/>
          <a:lstStyle>
            <a:lvl1pPr>
              <a:buNone/>
              <a:defRPr sz="2700">
                <a:solidFill>
                  <a:srgbClr val="FFFFFF"/>
                </a:solidFill>
              </a:defRPr>
            </a:lvl1pPr>
            <a:lvl2pPr>
              <a:buNone/>
              <a:defRPr sz="2700"/>
            </a:lvl2pPr>
            <a:lvl3pPr>
              <a:buNone/>
              <a:defRPr sz="2700"/>
            </a:lvl3pPr>
            <a:lvl4pPr>
              <a:buNone/>
              <a:defRPr sz="2700"/>
            </a:lvl4pPr>
            <a:lvl5pPr>
              <a:buNone/>
              <a:defRPr sz="2700"/>
            </a:lvl5pPr>
          </a:lstStyle>
          <a:p>
            <a:pPr lvl="0"/>
            <a:r>
              <a:rPr lang="en-US" dirty="0"/>
              <a:t>Appendix</a:t>
            </a:r>
          </a:p>
        </p:txBody>
      </p:sp>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7" y="359807"/>
            <a:ext cx="688802" cy="798523"/>
          </a:xfrm>
          <a:prstGeom prst="rect">
            <a:avLst/>
          </a:prstGeom>
        </p:spPr>
      </p:pic>
    </p:spTree>
    <p:extLst>
      <p:ext uri="{BB962C8B-B14F-4D97-AF65-F5344CB8AC3E}">
        <p14:creationId xmlns:p14="http://schemas.microsoft.com/office/powerpoint/2010/main" val="719037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8"/>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lvl1pPr>
              <a:defRPr/>
            </a:lvl1pPr>
          </a:lstStyle>
          <a:p>
            <a:pPr>
              <a:defRPr/>
            </a:pPr>
            <a:fld id="{DA61DF1B-5F39-401A-A9C9-017D08FE28C2}" type="slidenum">
              <a:rPr lang="en-US" altLang="en-US"/>
              <a:pPr>
                <a:defRPr/>
              </a:pPr>
              <a:t>‹#›</a:t>
            </a:fld>
            <a:endParaRPr lang="en-US" altLang="en-US"/>
          </a:p>
        </p:txBody>
      </p:sp>
    </p:spTree>
    <p:extLst>
      <p:ext uri="{BB962C8B-B14F-4D97-AF65-F5344CB8AC3E}">
        <p14:creationId xmlns:p14="http://schemas.microsoft.com/office/powerpoint/2010/main" val="4094791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lvl1pPr>
              <a:defRPr/>
            </a:lvl1pPr>
          </a:lstStyle>
          <a:p>
            <a:pPr>
              <a:defRPr/>
            </a:pPr>
            <a:fld id="{3925BD0A-8FF2-49E4-9DB2-530DE467144E}" type="slidenum">
              <a:rPr lang="en-US" altLang="en-US"/>
              <a:pPr>
                <a:defRPr/>
              </a:pPr>
              <a:t>‹#›</a:t>
            </a:fld>
            <a:endParaRPr lang="en-US" altLang="en-US"/>
          </a:p>
        </p:txBody>
      </p:sp>
    </p:spTree>
    <p:extLst>
      <p:ext uri="{BB962C8B-B14F-4D97-AF65-F5344CB8AC3E}">
        <p14:creationId xmlns:p14="http://schemas.microsoft.com/office/powerpoint/2010/main" val="3292319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pic>
        <p:nvPicPr>
          <p:cNvPr id="3" name="Picture 9" descr="Illust_Section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 y="2"/>
            <a:ext cx="47545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Elsevier_Tree_Logo_2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190" y="360363"/>
            <a:ext cx="6889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llust_Section_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 y="2"/>
            <a:ext cx="4754563"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Elsevier_Tree_Logo_2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4190" y="360363"/>
            <a:ext cx="6889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a:spLocks noGrp="1"/>
          </p:cNvSpPr>
          <p:nvPr>
            <p:ph type="title"/>
          </p:nvPr>
        </p:nvSpPr>
        <p:spPr>
          <a:xfrm>
            <a:off x="4917837" y="2740933"/>
            <a:ext cx="3732113" cy="2429904"/>
          </a:xfrm>
          <a:prstGeom prst="rect">
            <a:avLst/>
          </a:prstGeom>
        </p:spPr>
        <p:txBody>
          <a:bodyPr anchor="t"/>
          <a:lstStyle>
            <a:lvl1pPr algn="l">
              <a:lnSpc>
                <a:spcPct val="100000"/>
              </a:lnSpc>
              <a:defRPr sz="2700">
                <a:solidFill>
                  <a:srgbClr val="FF8200"/>
                </a:solidFill>
              </a:defRPr>
            </a:lvl1pPr>
          </a:lstStyle>
          <a:p>
            <a:r>
              <a:rPr lang="en-US"/>
              <a:t>Click to edit Master title style</a:t>
            </a:r>
            <a:endParaRPr lang="en-US" dirty="0"/>
          </a:p>
        </p:txBody>
      </p:sp>
    </p:spTree>
    <p:extLst>
      <p:ext uri="{BB962C8B-B14F-4D97-AF65-F5344CB8AC3E}">
        <p14:creationId xmlns:p14="http://schemas.microsoft.com/office/powerpoint/2010/main" val="1805360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solidFill>
                  <a:prstClr val="white"/>
                </a:solidFill>
              </a:rPr>
              <a:t> | </a:t>
            </a:r>
            <a:fld id="{DA15E891-66B8-4B28-AB8F-05A4B1DE573C}" type="slidenum">
              <a:rPr lang="en-US" smtClean="0">
                <a:solidFill>
                  <a:prstClr val="white"/>
                </a:solidFill>
              </a:rPr>
              <a:pPr fontAlgn="auto">
                <a:spcBef>
                  <a:spcPts val="0"/>
                </a:spcBef>
                <a:spcAft>
                  <a:spcPts val="0"/>
                </a:spcAft>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40394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06"/>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9633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9"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83526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64846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6"/>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0" name="Content Placeholder 1"/>
          <p:cNvSpPr>
            <a:spLocks noGrp="1"/>
          </p:cNvSpPr>
          <p:nvPr>
            <p:ph idx="17"/>
          </p:nvPr>
        </p:nvSpPr>
        <p:spPr>
          <a:xfrm>
            <a:off x="457199"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21769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4"/>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769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1"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p>
            <a:r>
              <a:rPr lang="en-US" dirty="0"/>
              <a:t>Click to edit Master title style</a:t>
            </a:r>
          </a:p>
        </p:txBody>
      </p:sp>
    </p:spTree>
    <p:extLst>
      <p:ext uri="{BB962C8B-B14F-4D97-AF65-F5344CB8AC3E}">
        <p14:creationId xmlns:p14="http://schemas.microsoft.com/office/powerpoint/2010/main" val="205284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e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26"/>
          <a:stretch>
            <a:fillRect/>
          </a:stretch>
        </p:blipFill>
        <p:spPr>
          <a:xfrm>
            <a:off x="0" y="0"/>
            <a:ext cx="9144000" cy="375646"/>
          </a:xfrm>
          <a:prstGeom prst="rect">
            <a:avLst/>
          </a:prstGeom>
        </p:spPr>
      </p:pic>
      <p:sp>
        <p:nvSpPr>
          <p:cNvPr id="13"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06751" y="70009"/>
            <a:ext cx="592667" cy="200055"/>
          </a:xfrm>
          <a:prstGeom prst="rect">
            <a:avLst/>
          </a:prstGeom>
          <a:noFill/>
        </p:spPr>
        <p:txBody>
          <a:bodyPr wrap="square" rtlCol="0">
            <a:spAutoFit/>
          </a:bodyPr>
          <a:lstStyle/>
          <a:p>
            <a:pPr algn="r" defTabSz="457200"/>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defTabSz="457200"/>
              <a:t>‹#›</a:t>
            </a:fld>
            <a:endParaRPr lang="en-US" sz="700" b="1" dirty="0" err="1">
              <a:solidFill>
                <a:prstClr val="white"/>
              </a:solidFill>
              <a:cs typeface="Arial" pitchFamily="34" charset="0"/>
            </a:endParaRPr>
          </a:p>
        </p:txBody>
      </p:sp>
    </p:spTree>
    <p:extLst>
      <p:ext uri="{BB962C8B-B14F-4D97-AF65-F5344CB8AC3E}">
        <p14:creationId xmlns:p14="http://schemas.microsoft.com/office/powerpoint/2010/main" val="301907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6" r:id="rId13"/>
    <p:sldLayoutId id="2147483677" r:id="rId14"/>
    <p:sldLayoutId id="2147483678" r:id="rId15"/>
    <p:sldLayoutId id="2147483679" r:id="rId16"/>
    <p:sldLayoutId id="2147483680" r:id="rId17"/>
    <p:sldLayoutId id="2147483681" r:id="rId18"/>
    <p:sldLayoutId id="2147483685" r:id="rId19"/>
    <p:sldLayoutId id="2147483686" r:id="rId20"/>
    <p:sldLayoutId id="2147483688" r:id="rId21"/>
    <p:sldLayoutId id="2147483689" r:id="rId22"/>
    <p:sldLayoutId id="2147483690" r:id="rId23"/>
    <p:sldLayoutId id="2147483691" r:id="rId24"/>
  </p:sldLayoutIdLst>
  <p:hf sldNum="0"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7"/>
          <a:stretch>
            <a:fillRect/>
          </a:stretch>
        </p:blipFill>
        <p:spPr>
          <a:xfrm>
            <a:off x="0" y="0"/>
            <a:ext cx="9144000" cy="375646"/>
          </a:xfrm>
          <a:prstGeom prst="rect">
            <a:avLst/>
          </a:prstGeom>
        </p:spPr>
      </p:pic>
      <p:sp>
        <p:nvSpPr>
          <p:cNvPr id="13"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06753" y="70012"/>
            <a:ext cx="592667" cy="173124"/>
          </a:xfrm>
          <a:prstGeom prst="rect">
            <a:avLst/>
          </a:prstGeom>
          <a:noFill/>
        </p:spPr>
        <p:txBody>
          <a:bodyPr wrap="square" rtlCol="0">
            <a:spAutoFit/>
          </a:bodyPr>
          <a:lstStyle/>
          <a:p>
            <a:pPr algn="r" defTabSz="342900"/>
            <a:r>
              <a:rPr lang="en-US" sz="525" b="1" dirty="0">
                <a:solidFill>
                  <a:prstClr val="white"/>
                </a:solidFill>
                <a:cs typeface="Arial" pitchFamily="34" charset="0"/>
              </a:rPr>
              <a:t>|  </a:t>
            </a:r>
            <a:fld id="{0458CB15-4049-3E44-A91F-E9E0F94EC727}" type="slidenum">
              <a:rPr lang="en-US" sz="525" b="1">
                <a:solidFill>
                  <a:prstClr val="white"/>
                </a:solidFill>
                <a:cs typeface="Arial" pitchFamily="34" charset="0"/>
              </a:rPr>
              <a:pPr algn="r" defTabSz="342900"/>
              <a:t>‹#›</a:t>
            </a:fld>
            <a:endParaRPr lang="en-US" sz="525" b="1" dirty="0" err="1">
              <a:solidFill>
                <a:prstClr val="white"/>
              </a:solidFill>
              <a:cs typeface="Arial" pitchFamily="34" charset="0"/>
            </a:endParaRPr>
          </a:p>
        </p:txBody>
      </p:sp>
    </p:spTree>
    <p:extLst>
      <p:ext uri="{BB962C8B-B14F-4D97-AF65-F5344CB8AC3E}">
        <p14:creationId xmlns:p14="http://schemas.microsoft.com/office/powerpoint/2010/main" val="18379841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342900" rtl="0" eaLnBrk="1" latinLnBrk="0" hangingPunct="1">
        <a:spcBef>
          <a:spcPct val="0"/>
        </a:spcBef>
        <a:buNone/>
        <a:defRPr sz="1800" b="1" i="0" kern="1200">
          <a:solidFill>
            <a:schemeClr val="accent1"/>
          </a:solidFill>
          <a:latin typeface="Arial Bold"/>
          <a:ea typeface="+mj-ea"/>
          <a:cs typeface="Arial Bold"/>
        </a:defRPr>
      </a:lvl1pPr>
    </p:titleStyle>
    <p:bodyStyle>
      <a:lvl1pPr marL="257175" indent="-192024" algn="l" defTabSz="342900" rtl="0" eaLnBrk="1" latinLnBrk="0" hangingPunct="1">
        <a:spcBef>
          <a:spcPct val="20000"/>
        </a:spcBef>
        <a:buFont typeface="Arial"/>
        <a:buChar char="•"/>
        <a:defRPr sz="1500" kern="1200">
          <a:solidFill>
            <a:srgbClr val="53565A"/>
          </a:solidFill>
          <a:latin typeface="Arial"/>
          <a:ea typeface="+mn-ea"/>
          <a:cs typeface="Arial"/>
        </a:defRPr>
      </a:lvl1pPr>
      <a:lvl2pPr marL="557213" indent="-214313" algn="l" defTabSz="342900" rtl="0" eaLnBrk="1" latinLnBrk="0" hangingPunct="1">
        <a:spcBef>
          <a:spcPct val="20000"/>
        </a:spcBef>
        <a:buSzPct val="80000"/>
        <a:buFont typeface="Arial" pitchFamily="34" charset="0"/>
        <a:buChar char="-"/>
        <a:defRPr sz="1350" kern="1200">
          <a:solidFill>
            <a:srgbClr val="53565A"/>
          </a:solidFill>
          <a:latin typeface="Arial"/>
          <a:ea typeface="+mn-ea"/>
          <a:cs typeface="+mn-cs"/>
        </a:defRPr>
      </a:lvl2pPr>
      <a:lvl3pPr marL="857250" indent="-171450" algn="l" defTabSz="342900" rtl="0" eaLnBrk="1" latinLnBrk="0" hangingPunct="1">
        <a:spcBef>
          <a:spcPct val="20000"/>
        </a:spcBef>
        <a:buSzPct val="90000"/>
        <a:buFont typeface="Courier New" pitchFamily="49" charset="0"/>
        <a:buChar char="o"/>
        <a:defRPr sz="1200" kern="1200">
          <a:solidFill>
            <a:srgbClr val="53565A"/>
          </a:solidFill>
          <a:latin typeface="Arial"/>
          <a:ea typeface="+mn-ea"/>
          <a:cs typeface="+mn-cs"/>
        </a:defRPr>
      </a:lvl3pPr>
      <a:lvl4pPr marL="12001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4pPr>
      <a:lvl5pPr marL="15430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5pPr>
      <a:lvl6pPr marL="18859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6pPr>
      <a:lvl7pPr marL="22288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7pPr>
      <a:lvl8pPr marL="25717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8pPr>
      <a:lvl9pPr marL="2914650" indent="-171450" algn="l" defTabSz="342900" rtl="0" eaLnBrk="1" latinLnBrk="0" hangingPunct="1">
        <a:spcBef>
          <a:spcPct val="20000"/>
        </a:spcBef>
        <a:buSzPct val="90000"/>
        <a:buFont typeface="Courier New"/>
        <a:buChar char="o"/>
        <a:defRPr sz="1200" kern="1200">
          <a:solidFill>
            <a:srgbClr val="53565A"/>
          </a:solidFill>
          <a:latin typeface="Arial"/>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lsevier.com/solutions/embase-biomedical-research/embase-coverage-and-conten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hyperlink" Target="http://help.elsevier.com/app/answers/detail/a_id/6082/p/9754" TargetMode="External"/><Relationship Id="rId4" Type="http://schemas.openxmlformats.org/officeDocument/2006/relationships/hyperlink" Target="http://help.elsevier.com/app/answers/detail/a_id/11345/p/975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4.jpeg"/><Relationship Id="rId4" Type="http://schemas.openxmlformats.org/officeDocument/2006/relationships/image" Target="../media/image49.jpe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mailto:x.xu@elsevier.com"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help.elsevier.com/app/answers/detail/a_id/14841/p/975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upportcontent.elsevier.com/Support%20Hub/Embase/Query%20for%20inactive%20MEDLINE%20titles%20-%20Status%20May%202017%2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elp.elsevier.com/app/answers/detail/a_id/14841/p/975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upportcontent.elsevier.com/Support%20Hub/Embase/Query%20for%20inactive%20MEDLINE%20titles%20-%20Status%20May%202017%20.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Getting started with Embase – An introduction</a:t>
            </a:r>
            <a:endParaRPr lang="en-US" dirty="0"/>
          </a:p>
        </p:txBody>
      </p:sp>
      <p:sp>
        <p:nvSpPr>
          <p:cNvPr id="2" name="TextBox 1"/>
          <p:cNvSpPr txBox="1"/>
          <p:nvPr/>
        </p:nvSpPr>
        <p:spPr>
          <a:xfrm>
            <a:off x="4917836" y="5170836"/>
            <a:ext cx="3806890" cy="954107"/>
          </a:xfrm>
          <a:prstGeom prst="rect">
            <a:avLst/>
          </a:prstGeom>
          <a:noFill/>
        </p:spPr>
        <p:txBody>
          <a:bodyPr wrap="square" rtlCol="0">
            <a:spAutoFit/>
          </a:bodyPr>
          <a:lstStyle/>
          <a:p>
            <a:r>
              <a:rPr lang="en-GB" sz="1400" dirty="0"/>
              <a:t>XXXXX</a:t>
            </a:r>
          </a:p>
          <a:p>
            <a:r>
              <a:rPr lang="en-GB" sz="1400" dirty="0"/>
              <a:t>Customer Consultant</a:t>
            </a:r>
          </a:p>
          <a:p>
            <a:r>
              <a:rPr lang="en-GB" sz="1400" dirty="0"/>
              <a:t>XXXX@elsevier.com</a:t>
            </a:r>
          </a:p>
          <a:p>
            <a:r>
              <a:rPr lang="en-GB" sz="1400" dirty="0"/>
              <a:t>August, 2017</a:t>
            </a:r>
            <a:endParaRPr lang="en-US" sz="1400" dirty="0"/>
          </a:p>
        </p:txBody>
      </p:sp>
    </p:spTree>
    <p:extLst>
      <p:ext uri="{BB962C8B-B14F-4D97-AF65-F5344CB8AC3E}">
        <p14:creationId xmlns:p14="http://schemas.microsoft.com/office/powerpoint/2010/main" val="36251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non-English content</a:t>
            </a:r>
            <a:endParaRPr lang="en-US" dirty="0"/>
          </a:p>
        </p:txBody>
      </p:sp>
      <p:graphicFrame>
        <p:nvGraphicFramePr>
          <p:cNvPr id="13" name="Content Placeholder 12"/>
          <p:cNvGraphicFramePr>
            <a:graphicFrameLocks noGrp="1"/>
          </p:cNvGraphicFramePr>
          <p:nvPr>
            <p:ph idx="1"/>
            <p:extLst/>
          </p:nvPr>
        </p:nvGraphicFramePr>
        <p:xfrm>
          <a:off x="457200" y="1500188"/>
          <a:ext cx="8236732" cy="3204587"/>
        </p:xfrm>
        <a:graphic>
          <a:graphicData uri="http://schemas.openxmlformats.org/drawingml/2006/table">
            <a:tbl>
              <a:tblPr firstRow="1" firstCol="1" bandRow="1">
                <a:tableStyleId>{5C22544A-7EE6-4342-B048-85BDC9FD1C3A}</a:tableStyleId>
              </a:tblPr>
              <a:tblGrid>
                <a:gridCol w="2058742">
                  <a:extLst>
                    <a:ext uri="{9D8B030D-6E8A-4147-A177-3AD203B41FA5}">
                      <a16:colId xmlns:a16="http://schemas.microsoft.com/office/drawing/2014/main" val="20000"/>
                    </a:ext>
                  </a:extLst>
                </a:gridCol>
                <a:gridCol w="2058742">
                  <a:extLst>
                    <a:ext uri="{9D8B030D-6E8A-4147-A177-3AD203B41FA5}">
                      <a16:colId xmlns:a16="http://schemas.microsoft.com/office/drawing/2014/main" val="20001"/>
                    </a:ext>
                  </a:extLst>
                </a:gridCol>
                <a:gridCol w="2059624">
                  <a:extLst>
                    <a:ext uri="{9D8B030D-6E8A-4147-A177-3AD203B41FA5}">
                      <a16:colId xmlns:a16="http://schemas.microsoft.com/office/drawing/2014/main" val="20002"/>
                    </a:ext>
                  </a:extLst>
                </a:gridCol>
                <a:gridCol w="2059624">
                  <a:extLst>
                    <a:ext uri="{9D8B030D-6E8A-4147-A177-3AD203B41FA5}">
                      <a16:colId xmlns:a16="http://schemas.microsoft.com/office/drawing/2014/main" val="20003"/>
                    </a:ext>
                  </a:extLst>
                </a:gridCol>
              </a:tblGrid>
              <a:tr h="367557">
                <a:tc>
                  <a:txBody>
                    <a:bodyPr/>
                    <a:lstStyle/>
                    <a:p>
                      <a:pPr>
                        <a:lnSpc>
                          <a:spcPct val="107000"/>
                        </a:lnSpc>
                        <a:spcAft>
                          <a:spcPts val="0"/>
                        </a:spcAft>
                      </a:pPr>
                      <a:r>
                        <a:rPr lang="en-US" sz="1600" dirty="0">
                          <a:effectLst/>
                        </a:rPr>
                        <a:t>Language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nSpc>
                          <a:spcPct val="107000"/>
                        </a:lnSpc>
                        <a:spcAft>
                          <a:spcPts val="0"/>
                        </a:spcAft>
                      </a:pPr>
                      <a:r>
                        <a:rPr lang="en-US" sz="1600">
                          <a:effectLst/>
                        </a:rPr>
                        <a:t>Embase  (per year)</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nSpc>
                          <a:spcPct val="107000"/>
                        </a:lnSpc>
                        <a:spcAft>
                          <a:spcPts val="0"/>
                        </a:spcAft>
                      </a:pPr>
                      <a:r>
                        <a:rPr lang="en-US" sz="1600">
                          <a:effectLst/>
                        </a:rPr>
                        <a:t>MEDLINE (per year)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nSpc>
                          <a:spcPct val="107000"/>
                        </a:lnSpc>
                        <a:spcAft>
                          <a:spcPts val="0"/>
                        </a:spcAft>
                      </a:pPr>
                      <a:r>
                        <a:rPr lang="en-US" sz="1600">
                          <a:effectLst/>
                        </a:rPr>
                        <a:t>Unique in Embase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0"/>
                  </a:ext>
                </a:extLst>
              </a:tr>
              <a:tr h="283703">
                <a:tc>
                  <a:txBody>
                    <a:bodyPr/>
                    <a:lstStyle/>
                    <a:p>
                      <a:pPr>
                        <a:lnSpc>
                          <a:spcPct val="107000"/>
                        </a:lnSpc>
                        <a:spcAft>
                          <a:spcPts val="0"/>
                        </a:spcAft>
                      </a:pPr>
                      <a:r>
                        <a:rPr lang="en-US" sz="1600" dirty="0">
                          <a:effectLst/>
                        </a:rPr>
                        <a:t>English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1,413,745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623,018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790,727</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1"/>
                  </a:ext>
                </a:extLst>
              </a:tr>
              <a:tr h="283703">
                <a:tc>
                  <a:txBody>
                    <a:bodyPr/>
                    <a:lstStyle/>
                    <a:p>
                      <a:pPr>
                        <a:lnSpc>
                          <a:spcPct val="107000"/>
                        </a:lnSpc>
                        <a:spcAft>
                          <a:spcPts val="0"/>
                        </a:spcAft>
                      </a:pPr>
                      <a:r>
                        <a:rPr lang="en-US" sz="1600" dirty="0">
                          <a:effectLst/>
                        </a:rPr>
                        <a:t>Chinese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23,798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13,675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10,123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2"/>
                  </a:ext>
                </a:extLst>
              </a:tr>
              <a:tr h="283703">
                <a:tc>
                  <a:txBody>
                    <a:bodyPr/>
                    <a:lstStyle/>
                    <a:p>
                      <a:pPr>
                        <a:lnSpc>
                          <a:spcPct val="107000"/>
                        </a:lnSpc>
                        <a:spcAft>
                          <a:spcPts val="0"/>
                        </a:spcAft>
                      </a:pPr>
                      <a:r>
                        <a:rPr lang="en-US" sz="1600" dirty="0">
                          <a:effectLst/>
                        </a:rPr>
                        <a:t>French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12,094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6,170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5,924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3"/>
                  </a:ext>
                </a:extLst>
              </a:tr>
              <a:tr h="283703">
                <a:tc>
                  <a:txBody>
                    <a:bodyPr/>
                    <a:lstStyle/>
                    <a:p>
                      <a:pPr>
                        <a:lnSpc>
                          <a:spcPct val="107000"/>
                        </a:lnSpc>
                        <a:spcAft>
                          <a:spcPts val="0"/>
                        </a:spcAft>
                      </a:pPr>
                      <a:r>
                        <a:rPr lang="en-US" sz="1600" dirty="0">
                          <a:effectLst/>
                        </a:rPr>
                        <a:t>Spanish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12,333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4,273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8,060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4"/>
                  </a:ext>
                </a:extLst>
              </a:tr>
              <a:tr h="283703">
                <a:tc>
                  <a:txBody>
                    <a:bodyPr/>
                    <a:lstStyle/>
                    <a:p>
                      <a:pPr>
                        <a:lnSpc>
                          <a:spcPct val="107000"/>
                        </a:lnSpc>
                        <a:spcAft>
                          <a:spcPts val="0"/>
                        </a:spcAft>
                      </a:pPr>
                      <a:r>
                        <a:rPr lang="en-US" sz="1600" dirty="0">
                          <a:effectLst/>
                        </a:rPr>
                        <a:t>Japanese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6,703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5,010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1,693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5"/>
                  </a:ext>
                </a:extLst>
              </a:tr>
              <a:tr h="283703">
                <a:tc>
                  <a:txBody>
                    <a:bodyPr/>
                    <a:lstStyle/>
                    <a:p>
                      <a:pPr>
                        <a:lnSpc>
                          <a:spcPct val="107000"/>
                        </a:lnSpc>
                        <a:spcAft>
                          <a:spcPts val="0"/>
                        </a:spcAft>
                      </a:pPr>
                      <a:r>
                        <a:rPr lang="en-US" sz="1600" dirty="0">
                          <a:effectLst/>
                        </a:rPr>
                        <a:t>Russian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5,522</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3,979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1,543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6"/>
                  </a:ext>
                </a:extLst>
              </a:tr>
              <a:tr h="283703">
                <a:tc>
                  <a:txBody>
                    <a:bodyPr/>
                    <a:lstStyle/>
                    <a:p>
                      <a:pPr>
                        <a:lnSpc>
                          <a:spcPct val="107000"/>
                        </a:lnSpc>
                        <a:spcAft>
                          <a:spcPts val="0"/>
                        </a:spcAft>
                      </a:pPr>
                      <a:r>
                        <a:rPr lang="en-US" sz="1600" dirty="0">
                          <a:effectLst/>
                        </a:rPr>
                        <a:t>Portuguese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2,718</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1,493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1,225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7"/>
                  </a:ext>
                </a:extLst>
              </a:tr>
              <a:tr h="283703">
                <a:tc>
                  <a:txBody>
                    <a:bodyPr/>
                    <a:lstStyle/>
                    <a:p>
                      <a:pPr>
                        <a:lnSpc>
                          <a:spcPct val="107000"/>
                        </a:lnSpc>
                        <a:spcAft>
                          <a:spcPts val="0"/>
                        </a:spcAft>
                      </a:pPr>
                      <a:r>
                        <a:rPr lang="en-US" sz="1600" dirty="0">
                          <a:effectLst/>
                        </a:rPr>
                        <a:t>Polish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1,712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982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730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8"/>
                  </a:ext>
                </a:extLst>
              </a:tr>
              <a:tr h="283703">
                <a:tc>
                  <a:txBody>
                    <a:bodyPr/>
                    <a:lstStyle/>
                    <a:p>
                      <a:pPr>
                        <a:lnSpc>
                          <a:spcPct val="107000"/>
                        </a:lnSpc>
                        <a:spcAft>
                          <a:spcPts val="0"/>
                        </a:spcAft>
                      </a:pPr>
                      <a:r>
                        <a:rPr lang="en-US" sz="1600" dirty="0">
                          <a:effectLst/>
                        </a:rPr>
                        <a:t>Turkish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1,534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421</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1,113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09"/>
                  </a:ext>
                </a:extLst>
              </a:tr>
              <a:tr h="283703">
                <a:tc>
                  <a:txBody>
                    <a:bodyPr/>
                    <a:lstStyle/>
                    <a:p>
                      <a:pPr>
                        <a:lnSpc>
                          <a:spcPct val="107000"/>
                        </a:lnSpc>
                        <a:spcAft>
                          <a:spcPts val="0"/>
                        </a:spcAft>
                      </a:pPr>
                      <a:r>
                        <a:rPr lang="en-US" sz="1600" dirty="0">
                          <a:effectLst/>
                        </a:rPr>
                        <a:t>Korean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a:effectLst/>
                        </a:rPr>
                        <a:t>364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146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tc>
                  <a:txBody>
                    <a:bodyPr/>
                    <a:lstStyle/>
                    <a:p>
                      <a:pPr algn="r">
                        <a:lnSpc>
                          <a:spcPct val="107000"/>
                        </a:lnSpc>
                        <a:spcAft>
                          <a:spcPts val="0"/>
                        </a:spcAft>
                      </a:pPr>
                      <a:r>
                        <a:rPr lang="en-US" sz="1600" dirty="0">
                          <a:effectLst/>
                        </a:rPr>
                        <a:t>360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67" marR="68567" marT="0" marB="0"/>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6"/>
          </p:nvPr>
        </p:nvSpPr>
        <p:spPr>
          <a:xfrm>
            <a:off x="457200" y="5081113"/>
            <a:ext cx="8236732" cy="224814"/>
          </a:xfrm>
        </p:spPr>
        <p:txBody>
          <a:bodyPr/>
          <a:lstStyle/>
          <a:p>
            <a:r>
              <a:rPr lang="en-GB" dirty="0"/>
              <a:t>[1] Search query: </a:t>
            </a:r>
            <a:r>
              <a:rPr lang="en-GB" dirty="0" err="1"/>
              <a:t>e.g</a:t>
            </a:r>
            <a:r>
              <a:rPr lang="en-GB" dirty="0"/>
              <a:t> [1-1-2016]/</a:t>
            </a:r>
            <a:r>
              <a:rPr lang="en-GB" dirty="0" err="1"/>
              <a:t>sd</a:t>
            </a:r>
            <a:r>
              <a:rPr lang="en-GB" dirty="0"/>
              <a:t> NOT [1-1-2017]/</a:t>
            </a:r>
            <a:r>
              <a:rPr lang="en-GB" dirty="0" err="1"/>
              <a:t>sd</a:t>
            </a:r>
            <a:r>
              <a:rPr lang="en-GB" dirty="0"/>
              <a:t> AND [</a:t>
            </a:r>
            <a:r>
              <a:rPr lang="en-GB" dirty="0" err="1"/>
              <a:t>dutch</a:t>
            </a:r>
            <a:r>
              <a:rPr lang="en-GB" dirty="0"/>
              <a:t>]/</a:t>
            </a:r>
            <a:r>
              <a:rPr lang="en-GB" dirty="0" err="1"/>
              <a:t>lim</a:t>
            </a:r>
            <a:r>
              <a:rPr lang="en-GB" dirty="0"/>
              <a:t> AND [embase]/</a:t>
            </a:r>
            <a:r>
              <a:rPr lang="en-GB" dirty="0" err="1"/>
              <a:t>lim</a:t>
            </a:r>
            <a:r>
              <a:rPr lang="en-GB" dirty="0"/>
              <a:t> NOT [</a:t>
            </a:r>
            <a:r>
              <a:rPr lang="en-GB" dirty="0" err="1"/>
              <a:t>medline</a:t>
            </a:r>
            <a:r>
              <a:rPr lang="en-GB" dirty="0"/>
              <a:t>]/</a:t>
            </a:r>
            <a:r>
              <a:rPr lang="en-GB" dirty="0" err="1"/>
              <a:t>lim</a:t>
            </a:r>
            <a:endParaRPr lang="en-GB" dirty="0"/>
          </a:p>
          <a:p>
            <a:r>
              <a:rPr lang="en-GB" dirty="0"/>
              <a:t>[2] Searched in Embase.com</a:t>
            </a:r>
          </a:p>
          <a:p>
            <a:endParaRPr lang="en-US" dirty="0"/>
          </a:p>
        </p:txBody>
      </p:sp>
      <p:sp>
        <p:nvSpPr>
          <p:cNvPr id="14" name="Rectangle 7"/>
          <p:cNvSpPr>
            <a:spLocks noChangeArrowheads="1"/>
          </p:cNvSpPr>
          <p:nvPr/>
        </p:nvSpPr>
        <p:spPr bwMode="auto">
          <a:xfrm>
            <a:off x="1608138" y="260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47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randomized controlled trials, especially non-English records</a:t>
            </a:r>
            <a:endParaRPr lang="en-US" dirty="0"/>
          </a:p>
        </p:txBody>
      </p:sp>
      <p:graphicFrame>
        <p:nvGraphicFramePr>
          <p:cNvPr id="5" name="Content Placeholder 4"/>
          <p:cNvGraphicFramePr>
            <a:graphicFrameLocks noGrp="1"/>
          </p:cNvGraphicFramePr>
          <p:nvPr>
            <p:ph idx="1"/>
            <p:extLst/>
          </p:nvPr>
        </p:nvGraphicFramePr>
        <p:xfrm>
          <a:off x="457200" y="1500188"/>
          <a:ext cx="8238319" cy="2957898"/>
        </p:xfrm>
        <a:graphic>
          <a:graphicData uri="http://schemas.openxmlformats.org/drawingml/2006/table">
            <a:tbl>
              <a:tblPr firstRow="1" firstCol="1" bandRow="1">
                <a:tableStyleId>{5C22544A-7EE6-4342-B048-85BDC9FD1C3A}</a:tableStyleId>
              </a:tblPr>
              <a:tblGrid>
                <a:gridCol w="1828355">
                  <a:extLst>
                    <a:ext uri="{9D8B030D-6E8A-4147-A177-3AD203B41FA5}">
                      <a16:colId xmlns:a16="http://schemas.microsoft.com/office/drawing/2014/main" val="20000"/>
                    </a:ext>
                  </a:extLst>
                </a:gridCol>
                <a:gridCol w="1791604">
                  <a:extLst>
                    <a:ext uri="{9D8B030D-6E8A-4147-A177-3AD203B41FA5}">
                      <a16:colId xmlns:a16="http://schemas.microsoft.com/office/drawing/2014/main" val="20001"/>
                    </a:ext>
                  </a:extLst>
                </a:gridCol>
                <a:gridCol w="1502191">
                  <a:extLst>
                    <a:ext uri="{9D8B030D-6E8A-4147-A177-3AD203B41FA5}">
                      <a16:colId xmlns:a16="http://schemas.microsoft.com/office/drawing/2014/main" val="20002"/>
                    </a:ext>
                  </a:extLst>
                </a:gridCol>
                <a:gridCol w="1734948">
                  <a:extLst>
                    <a:ext uri="{9D8B030D-6E8A-4147-A177-3AD203B41FA5}">
                      <a16:colId xmlns:a16="http://schemas.microsoft.com/office/drawing/2014/main" val="20003"/>
                    </a:ext>
                  </a:extLst>
                </a:gridCol>
                <a:gridCol w="1381221">
                  <a:extLst>
                    <a:ext uri="{9D8B030D-6E8A-4147-A177-3AD203B41FA5}">
                      <a16:colId xmlns:a16="http://schemas.microsoft.com/office/drawing/2014/main" val="20004"/>
                    </a:ext>
                  </a:extLst>
                </a:gridCol>
              </a:tblGrid>
              <a:tr h="609600">
                <a:tc>
                  <a:txBody>
                    <a:bodyPr/>
                    <a:lstStyle/>
                    <a:p>
                      <a:pPr>
                        <a:lnSpc>
                          <a:spcPct val="107000"/>
                        </a:lnSpc>
                        <a:spcAft>
                          <a:spcPts val="0"/>
                        </a:spcAft>
                      </a:pPr>
                      <a:r>
                        <a:rPr lang="en-US" sz="1600" dirty="0">
                          <a:effectLst/>
                        </a:rPr>
                        <a:t>Language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US" sz="1600" dirty="0">
                          <a:effectLst/>
                        </a:rPr>
                        <a:t>Embase.com</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US" sz="1600" dirty="0">
                          <a:effectLst/>
                        </a:rPr>
                        <a:t>MEDLINE (PubMed)</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US" sz="1600">
                          <a:effectLst/>
                        </a:rPr>
                        <a:t>Embase Advantage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spcAft>
                          <a:spcPts val="0"/>
                        </a:spcAft>
                      </a:pPr>
                      <a:r>
                        <a:rPr lang="en-US" sz="1600">
                          <a:effectLst/>
                        </a:rPr>
                        <a:t>Percent</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00025">
                <a:tc>
                  <a:txBody>
                    <a:bodyPr/>
                    <a:lstStyle/>
                    <a:p>
                      <a:pPr>
                        <a:lnSpc>
                          <a:spcPct val="107000"/>
                        </a:lnSpc>
                        <a:spcAft>
                          <a:spcPts val="0"/>
                        </a:spcAft>
                      </a:pPr>
                      <a:r>
                        <a:rPr lang="en-US" sz="1600" dirty="0">
                          <a:effectLst/>
                        </a:rPr>
                        <a:t>Chinese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11042</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7427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3615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49%</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00025">
                <a:tc>
                  <a:txBody>
                    <a:bodyPr/>
                    <a:lstStyle/>
                    <a:p>
                      <a:pPr>
                        <a:lnSpc>
                          <a:spcPct val="107000"/>
                        </a:lnSpc>
                        <a:spcAft>
                          <a:spcPts val="0"/>
                        </a:spcAft>
                      </a:pPr>
                      <a:r>
                        <a:rPr lang="en-US" sz="1600" dirty="0">
                          <a:effectLst/>
                        </a:rPr>
                        <a:t>French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3384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2876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508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18%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00025">
                <a:tc>
                  <a:txBody>
                    <a:bodyPr/>
                    <a:lstStyle/>
                    <a:p>
                      <a:pPr>
                        <a:lnSpc>
                          <a:spcPct val="107000"/>
                        </a:lnSpc>
                        <a:spcAft>
                          <a:spcPts val="0"/>
                        </a:spcAft>
                      </a:pPr>
                      <a:r>
                        <a:rPr lang="en-US" sz="1600" dirty="0">
                          <a:effectLst/>
                        </a:rPr>
                        <a:t>Spanish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2876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2128</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748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35%</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00025">
                <a:tc>
                  <a:txBody>
                    <a:bodyPr/>
                    <a:lstStyle/>
                    <a:p>
                      <a:pPr>
                        <a:lnSpc>
                          <a:spcPct val="107000"/>
                        </a:lnSpc>
                        <a:spcAft>
                          <a:spcPts val="0"/>
                        </a:spcAft>
                      </a:pPr>
                      <a:r>
                        <a:rPr lang="en-US" sz="1600" dirty="0">
                          <a:effectLst/>
                        </a:rPr>
                        <a:t>Japanese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2139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1237</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902</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73%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00025">
                <a:tc>
                  <a:txBody>
                    <a:bodyPr/>
                    <a:lstStyle/>
                    <a:p>
                      <a:pPr>
                        <a:lnSpc>
                          <a:spcPct val="107000"/>
                        </a:lnSpc>
                        <a:spcAft>
                          <a:spcPts val="0"/>
                        </a:spcAft>
                      </a:pPr>
                      <a:r>
                        <a:rPr lang="en-US" sz="1600" dirty="0">
                          <a:effectLst/>
                        </a:rPr>
                        <a:t>Russian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2018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1923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95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5%</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00025">
                <a:tc>
                  <a:txBody>
                    <a:bodyPr/>
                    <a:lstStyle/>
                    <a:p>
                      <a:pPr>
                        <a:lnSpc>
                          <a:spcPct val="107000"/>
                        </a:lnSpc>
                        <a:spcAft>
                          <a:spcPts val="0"/>
                        </a:spcAft>
                      </a:pPr>
                      <a:r>
                        <a:rPr lang="en-US" sz="1600" dirty="0">
                          <a:effectLst/>
                        </a:rPr>
                        <a:t>Portuguese</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1154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614</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540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88%</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00025">
                <a:tc>
                  <a:txBody>
                    <a:bodyPr/>
                    <a:lstStyle/>
                    <a:p>
                      <a:pPr>
                        <a:lnSpc>
                          <a:spcPct val="107000"/>
                        </a:lnSpc>
                        <a:spcAft>
                          <a:spcPts val="0"/>
                        </a:spcAft>
                      </a:pPr>
                      <a:r>
                        <a:rPr lang="en-US" sz="1600" dirty="0">
                          <a:effectLst/>
                        </a:rPr>
                        <a:t>Polish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575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376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199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53%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00025">
                <a:tc>
                  <a:txBody>
                    <a:bodyPr/>
                    <a:lstStyle/>
                    <a:p>
                      <a:pPr>
                        <a:lnSpc>
                          <a:spcPct val="107000"/>
                        </a:lnSpc>
                        <a:spcAft>
                          <a:spcPts val="0"/>
                        </a:spcAft>
                      </a:pPr>
                      <a:r>
                        <a:rPr lang="en-US" sz="1600" dirty="0">
                          <a:effectLst/>
                        </a:rPr>
                        <a:t>Turkish</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944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109</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835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766%</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00025">
                <a:tc>
                  <a:txBody>
                    <a:bodyPr/>
                    <a:lstStyle/>
                    <a:p>
                      <a:pPr>
                        <a:lnSpc>
                          <a:spcPct val="107000"/>
                        </a:lnSpc>
                        <a:spcAft>
                          <a:spcPts val="0"/>
                        </a:spcAft>
                      </a:pPr>
                      <a:r>
                        <a:rPr lang="en-US" sz="1600" dirty="0">
                          <a:effectLst/>
                        </a:rPr>
                        <a:t>Korean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a:effectLst/>
                        </a:rPr>
                        <a:t>193</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83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110</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133%</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quarter" idx="16"/>
          </p:nvPr>
        </p:nvSpPr>
        <p:spPr>
          <a:xfrm>
            <a:off x="457200" y="4834423"/>
            <a:ext cx="8238319" cy="278349"/>
          </a:xfrm>
        </p:spPr>
        <p:txBody>
          <a:bodyPr/>
          <a:lstStyle/>
          <a:p>
            <a:r>
              <a:rPr lang="en-GB" dirty="0"/>
              <a:t>[1] Search query: e.g. 'randomized controlled trial'/NOT [31-5-2017]/</a:t>
            </a:r>
            <a:r>
              <a:rPr lang="en-GB" dirty="0" err="1"/>
              <a:t>sd</a:t>
            </a:r>
            <a:r>
              <a:rPr lang="en-GB" dirty="0"/>
              <a:t> AND [</a:t>
            </a:r>
            <a:r>
              <a:rPr lang="en-GB" dirty="0" err="1"/>
              <a:t>french</a:t>
            </a:r>
            <a:r>
              <a:rPr lang="en-GB" dirty="0"/>
              <a:t>]/</a:t>
            </a:r>
            <a:r>
              <a:rPr lang="en-GB" dirty="0" err="1"/>
              <a:t>lim</a:t>
            </a:r>
            <a:endParaRPr lang="en-GB" dirty="0"/>
          </a:p>
          <a:p>
            <a:r>
              <a:rPr lang="en-GB" dirty="0"/>
              <a:t>[2] Search query: e.g. ((("1000/1/1"[</a:t>
            </a:r>
            <a:r>
              <a:rPr lang="en-GB" dirty="0" err="1"/>
              <a:t>MeSH</a:t>
            </a:r>
            <a:r>
              <a:rPr lang="en-GB" dirty="0"/>
              <a:t> Date]:"20exp 17/5/31"[</a:t>
            </a:r>
            <a:r>
              <a:rPr lang="en-GB" dirty="0" err="1"/>
              <a:t>MeSH</a:t>
            </a:r>
            <a:r>
              <a:rPr lang="en-GB" dirty="0"/>
              <a:t> Date] AND </a:t>
            </a:r>
            <a:r>
              <a:rPr lang="en-GB" dirty="0" err="1"/>
              <a:t>medline</a:t>
            </a:r>
            <a:r>
              <a:rPr lang="en-GB" dirty="0"/>
              <a:t>[</a:t>
            </a:r>
            <a:r>
              <a:rPr lang="en-GB" dirty="0" err="1"/>
              <a:t>sb</a:t>
            </a:r>
            <a:r>
              <a:rPr lang="en-GB" dirty="0"/>
              <a:t>]) AND Randomized Controlled Trial[</a:t>
            </a:r>
            <a:r>
              <a:rPr lang="en-GB" dirty="0" err="1"/>
              <a:t>ptyp</a:t>
            </a:r>
            <a:r>
              <a:rPr lang="en-GB" dirty="0"/>
              <a:t>])) AND </a:t>
            </a:r>
            <a:r>
              <a:rPr lang="en-GB" dirty="0" err="1"/>
              <a:t>french</a:t>
            </a:r>
            <a:r>
              <a:rPr lang="en-GB" dirty="0"/>
              <a:t>[Language]</a:t>
            </a:r>
          </a:p>
          <a:p>
            <a:endParaRPr lang="en-US" dirty="0"/>
          </a:p>
        </p:txBody>
      </p:sp>
      <p:sp>
        <p:nvSpPr>
          <p:cNvPr id="6" name="Rectangle 1"/>
          <p:cNvSpPr>
            <a:spLocks noChangeArrowheads="1"/>
          </p:cNvSpPr>
          <p:nvPr/>
        </p:nvSpPr>
        <p:spPr bwMode="auto">
          <a:xfrm>
            <a:off x="1965788" y="1778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70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GB"/>
          </a:p>
        </p:txBody>
      </p:sp>
      <p:sp>
        <p:nvSpPr>
          <p:cNvPr id="6" name="Text Placeholder 5"/>
          <p:cNvSpPr>
            <a:spLocks noGrp="1"/>
          </p:cNvSpPr>
          <p:nvPr>
            <p:ph type="body" sz="quarter" idx="13"/>
          </p:nvPr>
        </p:nvSpPr>
        <p:spPr/>
        <p:txBody>
          <a:bodyPr>
            <a:normAutofit lnSpcReduction="10000"/>
          </a:bodyPr>
          <a:lstStyle/>
          <a:p>
            <a:r>
              <a:rPr lang="en-GB" dirty="0"/>
              <a:t>Indexing and Emtree</a:t>
            </a:r>
          </a:p>
        </p:txBody>
      </p:sp>
    </p:spTree>
    <p:extLst>
      <p:ext uri="{BB962C8B-B14F-4D97-AF65-F5344CB8AC3E}">
        <p14:creationId xmlns:p14="http://schemas.microsoft.com/office/powerpoint/2010/main" val="30373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Importance of indexing</a:t>
            </a:r>
          </a:p>
        </p:txBody>
      </p:sp>
      <p:sp>
        <p:nvSpPr>
          <p:cNvPr id="5" name="Text Placeholder 4"/>
          <p:cNvSpPr>
            <a:spLocks noGrp="1"/>
          </p:cNvSpPr>
          <p:nvPr>
            <p:ph type="body" sz="quarter" idx="16"/>
          </p:nvPr>
        </p:nvSpPr>
        <p:spPr/>
        <p:txBody>
          <a:bodyPr/>
          <a:lstStyle/>
          <a:p>
            <a:r>
              <a:rPr lang="en-GB" dirty="0"/>
              <a:t>https://jmedicalcasereports.biomedcentral.com/articles/10.1186/1752-1947-5-231</a:t>
            </a:r>
          </a:p>
        </p:txBody>
      </p:sp>
      <p:pic>
        <p:nvPicPr>
          <p:cNvPr id="6" name="Picture 5"/>
          <p:cNvPicPr>
            <a:picLocks noChangeAspect="1"/>
          </p:cNvPicPr>
          <p:nvPr/>
        </p:nvPicPr>
        <p:blipFill>
          <a:blip r:embed="rId3"/>
          <a:stretch>
            <a:fillRect/>
          </a:stretch>
        </p:blipFill>
        <p:spPr>
          <a:xfrm>
            <a:off x="732961" y="1426874"/>
            <a:ext cx="5695950" cy="1866900"/>
          </a:xfrm>
          <a:prstGeom prst="rect">
            <a:avLst/>
          </a:prstGeom>
          <a:ln>
            <a:solidFill>
              <a:schemeClr val="bg1">
                <a:lumMod val="65000"/>
              </a:schemeClr>
            </a:solidFill>
          </a:ln>
        </p:spPr>
      </p:pic>
      <p:sp>
        <p:nvSpPr>
          <p:cNvPr id="7" name="Rectangle 6"/>
          <p:cNvSpPr/>
          <p:nvPr/>
        </p:nvSpPr>
        <p:spPr>
          <a:xfrm>
            <a:off x="2484756" y="2314860"/>
            <a:ext cx="3390684" cy="245659"/>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6870863" y="1426874"/>
            <a:ext cx="1733550" cy="523875"/>
          </a:xfrm>
          <a:prstGeom prst="rect">
            <a:avLst/>
          </a:prstGeom>
          <a:ln>
            <a:solidFill>
              <a:schemeClr val="accent1"/>
            </a:solidFill>
          </a:ln>
        </p:spPr>
      </p:pic>
      <p:pic>
        <p:nvPicPr>
          <p:cNvPr id="13" name="Picture 12"/>
          <p:cNvPicPr>
            <a:picLocks noChangeAspect="1"/>
          </p:cNvPicPr>
          <p:nvPr/>
        </p:nvPicPr>
        <p:blipFill>
          <a:blip r:embed="rId5"/>
          <a:stretch>
            <a:fillRect/>
          </a:stretch>
        </p:blipFill>
        <p:spPr>
          <a:xfrm>
            <a:off x="1809528" y="3084614"/>
            <a:ext cx="5904789" cy="1236224"/>
          </a:xfrm>
          <a:prstGeom prst="rect">
            <a:avLst/>
          </a:prstGeom>
          <a:ln>
            <a:solidFill>
              <a:schemeClr val="bg1">
                <a:lumMod val="65000"/>
              </a:schemeClr>
            </a:solidFill>
          </a:ln>
        </p:spPr>
      </p:pic>
      <p:pic>
        <p:nvPicPr>
          <p:cNvPr id="11" name="Picture 10"/>
          <p:cNvPicPr>
            <a:picLocks noChangeAspect="1"/>
          </p:cNvPicPr>
          <p:nvPr/>
        </p:nvPicPr>
        <p:blipFill>
          <a:blip r:embed="rId6"/>
          <a:stretch>
            <a:fillRect/>
          </a:stretch>
        </p:blipFill>
        <p:spPr>
          <a:xfrm>
            <a:off x="4979998" y="3129281"/>
            <a:ext cx="3618415" cy="2329156"/>
          </a:xfrm>
          <a:prstGeom prst="rect">
            <a:avLst/>
          </a:prstGeom>
          <a:ln>
            <a:solidFill>
              <a:schemeClr val="bg1">
                <a:lumMod val="65000"/>
              </a:schemeClr>
            </a:solidFill>
          </a:ln>
        </p:spPr>
      </p:pic>
      <p:sp>
        <p:nvSpPr>
          <p:cNvPr id="12" name="Rectangle 11"/>
          <p:cNvSpPr/>
          <p:nvPr/>
        </p:nvSpPr>
        <p:spPr>
          <a:xfrm>
            <a:off x="4979998" y="4843172"/>
            <a:ext cx="582916" cy="275825"/>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p:cNvGrpSpPr/>
          <p:nvPr/>
        </p:nvGrpSpPr>
        <p:grpSpPr>
          <a:xfrm>
            <a:off x="421140" y="4515507"/>
            <a:ext cx="8177273" cy="1914021"/>
            <a:chOff x="421140" y="4515507"/>
            <a:chExt cx="8177273" cy="1914021"/>
          </a:xfrm>
        </p:grpSpPr>
        <p:grpSp>
          <p:nvGrpSpPr>
            <p:cNvPr id="14" name="Group 13"/>
            <p:cNvGrpSpPr/>
            <p:nvPr/>
          </p:nvGrpSpPr>
          <p:grpSpPr>
            <a:xfrm>
              <a:off x="421140" y="4515507"/>
              <a:ext cx="8177273" cy="1914021"/>
              <a:chOff x="421140" y="4515507"/>
              <a:chExt cx="8177273" cy="1914021"/>
            </a:xfrm>
          </p:grpSpPr>
          <p:pic>
            <p:nvPicPr>
              <p:cNvPr id="8" name="Picture 7"/>
              <p:cNvPicPr>
                <a:picLocks noChangeAspect="1"/>
              </p:cNvPicPr>
              <p:nvPr/>
            </p:nvPicPr>
            <p:blipFill>
              <a:blip r:embed="rId7"/>
              <a:stretch>
                <a:fillRect/>
              </a:stretch>
            </p:blipFill>
            <p:spPr>
              <a:xfrm>
                <a:off x="421140" y="4515507"/>
                <a:ext cx="8177273" cy="1914021"/>
              </a:xfrm>
              <a:prstGeom prst="rect">
                <a:avLst/>
              </a:prstGeom>
              <a:ln>
                <a:solidFill>
                  <a:schemeClr val="accent2"/>
                </a:solidFill>
              </a:ln>
            </p:spPr>
          </p:pic>
          <p:sp>
            <p:nvSpPr>
              <p:cNvPr id="10" name="Rectangle 9"/>
              <p:cNvSpPr/>
              <p:nvPr/>
            </p:nvSpPr>
            <p:spPr>
              <a:xfrm>
                <a:off x="2520340" y="4956312"/>
                <a:ext cx="711547" cy="219630"/>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098" name="Picture 2" descr="Emba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4233" y="6141876"/>
              <a:ext cx="1038225" cy="219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75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Importance of indexing</a:t>
            </a:r>
          </a:p>
        </p:txBody>
      </p:sp>
      <p:sp>
        <p:nvSpPr>
          <p:cNvPr id="3" name="Text Placeholder 2"/>
          <p:cNvSpPr>
            <a:spLocks noGrp="1"/>
          </p:cNvSpPr>
          <p:nvPr>
            <p:ph type="body" sz="quarter" idx="16"/>
          </p:nvPr>
        </p:nvSpPr>
        <p:spPr/>
        <p:txBody>
          <a:bodyPr/>
          <a:lstStyle/>
          <a:p>
            <a:endParaRPr lang="en-GB"/>
          </a:p>
        </p:txBody>
      </p:sp>
      <p:pic>
        <p:nvPicPr>
          <p:cNvPr id="4" name="Picture 3"/>
          <p:cNvPicPr>
            <a:picLocks noChangeAspect="1"/>
          </p:cNvPicPr>
          <p:nvPr/>
        </p:nvPicPr>
        <p:blipFill>
          <a:blip r:embed="rId3"/>
          <a:stretch>
            <a:fillRect/>
          </a:stretch>
        </p:blipFill>
        <p:spPr>
          <a:xfrm>
            <a:off x="528234" y="1554906"/>
            <a:ext cx="8096250" cy="4086225"/>
          </a:xfrm>
          <a:prstGeom prst="rect">
            <a:avLst/>
          </a:prstGeom>
          <a:ln>
            <a:solidFill>
              <a:schemeClr val="accent2"/>
            </a:solidFill>
          </a:ln>
        </p:spPr>
      </p:pic>
      <p:sp>
        <p:nvSpPr>
          <p:cNvPr id="5" name="Rectangle 4"/>
          <p:cNvSpPr/>
          <p:nvPr/>
        </p:nvSpPr>
        <p:spPr>
          <a:xfrm>
            <a:off x="528234" y="3215601"/>
            <a:ext cx="2437388" cy="306716"/>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965622" y="3542901"/>
            <a:ext cx="2001794" cy="248312"/>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4967416" y="4112982"/>
            <a:ext cx="1050325" cy="917778"/>
          </a:xfrm>
          <a:prstGeom prst="rect">
            <a:avLst/>
          </a:prstGeom>
          <a:solidFill>
            <a:srgbClr val="FFFF00">
              <a:alpha val="25000"/>
            </a:srgbClr>
          </a:solidFill>
          <a:ln>
            <a:solidFill>
              <a:srgbClr val="FFFF00">
                <a:alpha val="2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85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1751014"/>
            <a:ext cx="6391275" cy="4401205"/>
          </a:xfrm>
          <a:prstGeom prst="rect">
            <a:avLst/>
          </a:prstGeom>
        </p:spPr>
        <p:txBody>
          <a:bodyPr wrap="square">
            <a:spAutoFit/>
          </a:bodyPr>
          <a:lstStyle/>
          <a:p>
            <a:pPr defTabSz="914400" fontAlgn="auto">
              <a:spcBef>
                <a:spcPts val="0"/>
              </a:spcBef>
              <a:spcAft>
                <a:spcPts val="0"/>
              </a:spcAft>
            </a:pPr>
            <a:r>
              <a:rPr lang="en-US" sz="2000" dirty="0">
                <a:solidFill>
                  <a:srgbClr val="F96B1E"/>
                </a:solidFill>
                <a:latin typeface="Arial"/>
              </a:rPr>
              <a:t>Indexing for Embase is a manual process performed by trained indexers with a biomedical background</a:t>
            </a:r>
            <a:r>
              <a:rPr lang="en-US" sz="2000" dirty="0">
                <a:solidFill>
                  <a:prstClr val="black"/>
                </a:solidFill>
                <a:latin typeface="Arial"/>
              </a:rPr>
              <a:t>, with the exception of articles designated for automatic indexing.</a:t>
            </a:r>
          </a:p>
          <a:p>
            <a:pPr defTabSz="914400" fontAlgn="auto">
              <a:spcBef>
                <a:spcPts val="0"/>
              </a:spcBef>
              <a:spcAft>
                <a:spcPts val="0"/>
              </a:spcAft>
            </a:pPr>
            <a:endParaRPr lang="de-DE" sz="2000" dirty="0">
              <a:solidFill>
                <a:prstClr val="black"/>
              </a:solidFill>
              <a:latin typeface="Arial"/>
            </a:endParaRPr>
          </a:p>
          <a:p>
            <a:pPr defTabSz="914400" fontAlgn="auto">
              <a:spcBef>
                <a:spcPts val="0"/>
              </a:spcBef>
              <a:spcAft>
                <a:spcPts val="0"/>
              </a:spcAft>
            </a:pPr>
            <a:endParaRPr lang="en-US" sz="2000" dirty="0">
              <a:solidFill>
                <a:prstClr val="black"/>
              </a:solidFill>
              <a:latin typeface="Arial"/>
            </a:endParaRPr>
          </a:p>
          <a:p>
            <a:pPr defTabSz="914400" fontAlgn="auto">
              <a:spcBef>
                <a:spcPts val="0"/>
              </a:spcBef>
              <a:spcAft>
                <a:spcPts val="0"/>
              </a:spcAft>
            </a:pPr>
            <a:r>
              <a:rPr lang="en-US" sz="2000" dirty="0">
                <a:solidFill>
                  <a:srgbClr val="F96B1E"/>
                </a:solidFill>
                <a:latin typeface="Arial"/>
              </a:rPr>
              <a:t>Indexers read and analyze the full text of articles </a:t>
            </a:r>
            <a:r>
              <a:rPr lang="en-US" sz="2000" dirty="0">
                <a:solidFill>
                  <a:prstClr val="black"/>
                </a:solidFill>
                <a:latin typeface="Arial"/>
              </a:rPr>
              <a:t>in order to identify relevant concepts, and index them with the most specific </a:t>
            </a:r>
            <a:r>
              <a:rPr lang="en-US" sz="2000" dirty="0" err="1">
                <a:solidFill>
                  <a:prstClr val="black"/>
                </a:solidFill>
                <a:latin typeface="Arial"/>
              </a:rPr>
              <a:t>Emtree</a:t>
            </a:r>
            <a:r>
              <a:rPr lang="en-US" sz="2000" dirty="0">
                <a:solidFill>
                  <a:prstClr val="black"/>
                </a:solidFill>
                <a:latin typeface="Arial"/>
              </a:rPr>
              <a:t> terms. </a:t>
            </a:r>
          </a:p>
          <a:p>
            <a:pPr defTabSz="914400" fontAlgn="auto">
              <a:spcBef>
                <a:spcPts val="0"/>
              </a:spcBef>
              <a:spcAft>
                <a:spcPts val="0"/>
              </a:spcAft>
            </a:pPr>
            <a:endParaRPr lang="de-DE" sz="2000" dirty="0">
              <a:solidFill>
                <a:prstClr val="black"/>
              </a:solidFill>
              <a:latin typeface="Arial"/>
            </a:endParaRPr>
          </a:p>
          <a:p>
            <a:pPr defTabSz="914400" fontAlgn="auto">
              <a:spcBef>
                <a:spcPts val="0"/>
              </a:spcBef>
              <a:spcAft>
                <a:spcPts val="0"/>
              </a:spcAft>
            </a:pPr>
            <a:endParaRPr lang="en-US" sz="2000" dirty="0">
              <a:solidFill>
                <a:prstClr val="black"/>
              </a:solidFill>
              <a:latin typeface="Arial"/>
            </a:endParaRPr>
          </a:p>
          <a:p>
            <a:pPr defTabSz="914400" fontAlgn="auto">
              <a:spcBef>
                <a:spcPts val="0"/>
              </a:spcBef>
              <a:spcAft>
                <a:spcPts val="0"/>
              </a:spcAft>
            </a:pPr>
            <a:r>
              <a:rPr lang="en-US" sz="2000" dirty="0">
                <a:solidFill>
                  <a:srgbClr val="F96B1E"/>
                </a:solidFill>
                <a:latin typeface="Arial"/>
              </a:rPr>
              <a:t>Index terms are controlled by the </a:t>
            </a:r>
            <a:r>
              <a:rPr lang="en-US" sz="2000" dirty="0" err="1">
                <a:solidFill>
                  <a:srgbClr val="F96B1E"/>
                </a:solidFill>
                <a:latin typeface="Arial"/>
              </a:rPr>
              <a:t>Emtree</a:t>
            </a:r>
            <a:r>
              <a:rPr lang="en-US" sz="2000" dirty="0">
                <a:solidFill>
                  <a:srgbClr val="F96B1E"/>
                </a:solidFill>
                <a:latin typeface="Arial"/>
              </a:rPr>
              <a:t> thesaurus</a:t>
            </a:r>
            <a:endParaRPr lang="en-US" sz="2000" dirty="0">
              <a:solidFill>
                <a:prstClr val="black"/>
              </a:solidFill>
              <a:latin typeface="Arial"/>
            </a:endParaRPr>
          </a:p>
          <a:p>
            <a:pPr defTabSz="914400" fontAlgn="auto">
              <a:spcBef>
                <a:spcPts val="0"/>
              </a:spcBef>
              <a:spcAft>
                <a:spcPts val="0"/>
              </a:spcAft>
            </a:pPr>
            <a:r>
              <a:rPr lang="en-US" sz="2000" dirty="0">
                <a:solidFill>
                  <a:prstClr val="black"/>
                </a:solidFill>
                <a:latin typeface="Arial"/>
              </a:rPr>
              <a:t>resulting in </a:t>
            </a:r>
            <a:r>
              <a:rPr lang="en-US" sz="2000" dirty="0">
                <a:latin typeface="Arial"/>
              </a:rPr>
              <a:t>consistent coverage of concepts that may be expressed in many different ways in the literature. </a:t>
            </a:r>
          </a:p>
        </p:txBody>
      </p:sp>
      <p:sp>
        <p:nvSpPr>
          <p:cNvPr id="3" name="Title 1"/>
          <p:cNvSpPr txBox="1">
            <a:spLocks/>
          </p:cNvSpPr>
          <p:nvPr/>
        </p:nvSpPr>
        <p:spPr>
          <a:xfrm>
            <a:off x="457200" y="612776"/>
            <a:ext cx="8229600" cy="804863"/>
          </a:xfrm>
          <a:prstGeom prst="rect">
            <a:avLst/>
          </a:prstGeom>
        </p:spPr>
        <p:txBody>
          <a:bodyPr anchor="ctr"/>
          <a:lstStyle>
            <a:lvl1pPr algn="l" defTabSz="456372" rtl="0" eaLnBrk="0" fontAlgn="base" hangingPunct="0">
              <a:spcBef>
                <a:spcPct val="0"/>
              </a:spcBef>
              <a:spcAft>
                <a:spcPct val="0"/>
              </a:spcAft>
              <a:defRPr sz="2400" kern="1200">
                <a:solidFill>
                  <a:srgbClr val="007398"/>
                </a:solidFill>
                <a:latin typeface="+mj-lt"/>
                <a:ea typeface="ＭＳ Ｐゴシック" charset="0"/>
                <a:cs typeface="ＭＳ Ｐゴシック" charset="0"/>
              </a:defRPr>
            </a:lvl1pPr>
            <a:lvl2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2pPr>
            <a:lvl3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3pPr>
            <a:lvl4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4pPr>
            <a:lvl5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5pPr>
            <a:lvl6pPr marL="456372"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6pPr>
            <a:lvl7pPr marL="912760"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7pPr>
            <a:lvl8pPr marL="1369150"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8pPr>
            <a:lvl9pPr marL="1825529"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9pPr>
          </a:lstStyle>
          <a:p>
            <a:r>
              <a:rPr lang="en-US" b="1" dirty="0">
                <a:solidFill>
                  <a:srgbClr val="126083"/>
                </a:solidFill>
              </a:rPr>
              <a:t>Indexing principles </a:t>
            </a:r>
          </a:p>
        </p:txBody>
      </p:sp>
      <p:pic>
        <p:nvPicPr>
          <p:cNvPr id="4098" name="Picture 2" descr="Image result for people in front of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066" y="1751014"/>
            <a:ext cx="2102184" cy="1214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50" y="3215768"/>
            <a:ext cx="1162050" cy="1629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4250" y="5113679"/>
            <a:ext cx="1082739" cy="1489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6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6"/>
          </p:nvPr>
        </p:nvSpPr>
        <p:spPr/>
        <p:txBody>
          <a:bodyPr/>
          <a:lstStyle/>
          <a:p>
            <a:r>
              <a:rPr lang="en-GB" dirty="0"/>
              <a:t>ScienceDirect.com</a:t>
            </a:r>
            <a:endParaRPr lang="en-US" dirty="0"/>
          </a:p>
        </p:txBody>
      </p:sp>
      <p:pic>
        <p:nvPicPr>
          <p:cNvPr id="5" name="Picture 4"/>
          <p:cNvPicPr>
            <a:picLocks noChangeAspect="1"/>
          </p:cNvPicPr>
          <p:nvPr/>
        </p:nvPicPr>
        <p:blipFill>
          <a:blip r:embed="rId3"/>
          <a:stretch>
            <a:fillRect/>
          </a:stretch>
        </p:blipFill>
        <p:spPr>
          <a:xfrm>
            <a:off x="381966" y="474332"/>
            <a:ext cx="8388785" cy="6037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59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6"/>
          </p:nvPr>
        </p:nvSpPr>
        <p:spPr/>
        <p:txBody>
          <a:bodyPr/>
          <a:lstStyle/>
          <a:p>
            <a:r>
              <a:rPr lang="en-GB" dirty="0"/>
              <a:t>ScienceDirect.com</a:t>
            </a:r>
            <a:endParaRPr lang="en-US" dirty="0"/>
          </a:p>
        </p:txBody>
      </p:sp>
      <p:pic>
        <p:nvPicPr>
          <p:cNvPr id="4" name="Picture 3"/>
          <p:cNvPicPr>
            <a:picLocks noChangeAspect="1"/>
          </p:cNvPicPr>
          <p:nvPr/>
        </p:nvPicPr>
        <p:blipFill>
          <a:blip r:embed="rId3"/>
          <a:stretch>
            <a:fillRect/>
          </a:stretch>
        </p:blipFill>
        <p:spPr>
          <a:xfrm>
            <a:off x="350640" y="429243"/>
            <a:ext cx="8451437" cy="6082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06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Embase indexing</a:t>
            </a:r>
            <a:endParaRPr lang="en-US" dirty="0"/>
          </a:p>
        </p:txBody>
      </p:sp>
      <p:sp>
        <p:nvSpPr>
          <p:cNvPr id="3" name="Text Placeholder 2"/>
          <p:cNvSpPr>
            <a:spLocks noGrp="1"/>
          </p:cNvSpPr>
          <p:nvPr>
            <p:ph type="body" sz="quarter" idx="16"/>
          </p:nvPr>
        </p:nvSpPr>
        <p:spPr/>
        <p:txBody>
          <a:bodyPr/>
          <a:lstStyle/>
          <a:p>
            <a:endParaRPr lang="en-US"/>
          </a:p>
        </p:txBody>
      </p:sp>
      <p:pic>
        <p:nvPicPr>
          <p:cNvPr id="4" name="Picture 3"/>
          <p:cNvPicPr>
            <a:picLocks noChangeAspect="1"/>
          </p:cNvPicPr>
          <p:nvPr/>
        </p:nvPicPr>
        <p:blipFill>
          <a:blip r:embed="rId3"/>
          <a:stretch>
            <a:fillRect/>
          </a:stretch>
        </p:blipFill>
        <p:spPr>
          <a:xfrm>
            <a:off x="3703875" y="490061"/>
            <a:ext cx="5172075" cy="62484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98600" y="2332653"/>
            <a:ext cx="2239800" cy="923330"/>
          </a:xfrm>
          <a:prstGeom prst="rect">
            <a:avLst/>
          </a:prstGeom>
          <a:noFill/>
        </p:spPr>
        <p:txBody>
          <a:bodyPr wrap="square" rtlCol="0">
            <a:spAutoFit/>
          </a:bodyPr>
          <a:lstStyle/>
          <a:p>
            <a:r>
              <a:rPr lang="en-GB" dirty="0"/>
              <a:t>The article full-text is read to extract significant concepts</a:t>
            </a:r>
            <a:endParaRPr lang="en-US" dirty="0"/>
          </a:p>
        </p:txBody>
      </p:sp>
    </p:spTree>
    <p:extLst>
      <p:ext uri="{BB962C8B-B14F-4D97-AF65-F5344CB8AC3E}">
        <p14:creationId xmlns:p14="http://schemas.microsoft.com/office/powerpoint/2010/main" val="216191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Embase indexing</a:t>
            </a:r>
            <a:endParaRPr lang="en-US" dirty="0"/>
          </a:p>
        </p:txBody>
      </p:sp>
      <p:sp>
        <p:nvSpPr>
          <p:cNvPr id="3" name="Text Placeholder 2"/>
          <p:cNvSpPr>
            <a:spLocks noGrp="1"/>
          </p:cNvSpPr>
          <p:nvPr>
            <p:ph type="body" sz="quarter" idx="16"/>
          </p:nvPr>
        </p:nvSpPr>
        <p:spPr/>
        <p:txBody>
          <a:bodyPr/>
          <a:lstStyle/>
          <a:p>
            <a:endParaRPr lang="en-US"/>
          </a:p>
        </p:txBody>
      </p:sp>
      <p:pic>
        <p:nvPicPr>
          <p:cNvPr id="4" name="Picture 3"/>
          <p:cNvPicPr>
            <a:picLocks noChangeAspect="1"/>
          </p:cNvPicPr>
          <p:nvPr/>
        </p:nvPicPr>
        <p:blipFill>
          <a:blip r:embed="rId3"/>
          <a:stretch>
            <a:fillRect/>
          </a:stretch>
        </p:blipFill>
        <p:spPr>
          <a:xfrm>
            <a:off x="2518020" y="1703435"/>
            <a:ext cx="6408490" cy="40502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8600" y="2332653"/>
            <a:ext cx="2239800" cy="923330"/>
          </a:xfrm>
          <a:prstGeom prst="rect">
            <a:avLst/>
          </a:prstGeom>
          <a:noFill/>
        </p:spPr>
        <p:txBody>
          <a:bodyPr wrap="square" rtlCol="0">
            <a:spAutoFit/>
          </a:bodyPr>
          <a:lstStyle/>
          <a:p>
            <a:r>
              <a:rPr lang="en-GB" dirty="0"/>
              <a:t>The article full-text is read to extract significant concepts</a:t>
            </a:r>
            <a:endParaRPr lang="en-US" dirty="0"/>
          </a:p>
        </p:txBody>
      </p:sp>
    </p:spTree>
    <p:extLst>
      <p:ext uri="{BB962C8B-B14F-4D97-AF65-F5344CB8AC3E}">
        <p14:creationId xmlns:p14="http://schemas.microsoft.com/office/powerpoint/2010/main" val="185573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endParaRPr lang="en-US" dirty="0"/>
          </a:p>
        </p:txBody>
      </p:sp>
      <p:sp>
        <p:nvSpPr>
          <p:cNvPr id="3" name="Content Placeholder 2"/>
          <p:cNvSpPr>
            <a:spLocks noGrp="1"/>
          </p:cNvSpPr>
          <p:nvPr>
            <p:ph idx="1"/>
          </p:nvPr>
        </p:nvSpPr>
        <p:spPr>
          <a:xfrm>
            <a:off x="457198" y="1454809"/>
            <a:ext cx="5109414" cy="4898146"/>
          </a:xfrm>
        </p:spPr>
        <p:txBody>
          <a:bodyPr>
            <a:normAutofit/>
          </a:bodyPr>
          <a:lstStyle/>
          <a:p>
            <a:pPr>
              <a:lnSpc>
                <a:spcPct val="150000"/>
              </a:lnSpc>
              <a:spcBef>
                <a:spcPts val="600"/>
              </a:spcBef>
            </a:pPr>
            <a:r>
              <a:rPr lang="en-GB" sz="1800" dirty="0"/>
              <a:t>Embase content and coverage</a:t>
            </a:r>
          </a:p>
          <a:p>
            <a:pPr>
              <a:lnSpc>
                <a:spcPct val="150000"/>
              </a:lnSpc>
              <a:spcBef>
                <a:spcPts val="600"/>
              </a:spcBef>
            </a:pPr>
            <a:r>
              <a:rPr lang="en-GB" sz="1800" dirty="0"/>
              <a:t>What is Emtree and how is Embase indexed?</a:t>
            </a:r>
          </a:p>
          <a:p>
            <a:pPr>
              <a:lnSpc>
                <a:spcPct val="150000"/>
              </a:lnSpc>
              <a:spcBef>
                <a:spcPts val="600"/>
              </a:spcBef>
            </a:pPr>
            <a:r>
              <a:rPr lang="en-GB" sz="1800" dirty="0"/>
              <a:t>How to search in Embase?</a:t>
            </a:r>
          </a:p>
          <a:p>
            <a:pPr>
              <a:lnSpc>
                <a:spcPct val="150000"/>
              </a:lnSpc>
              <a:spcBef>
                <a:spcPts val="600"/>
              </a:spcBef>
            </a:pPr>
            <a:r>
              <a:rPr lang="en-GB" sz="1800" dirty="0"/>
              <a:t>Demo</a:t>
            </a:r>
          </a:p>
          <a:p>
            <a:pPr>
              <a:lnSpc>
                <a:spcPct val="150000"/>
              </a:lnSpc>
              <a:spcBef>
                <a:spcPts val="600"/>
              </a:spcBef>
            </a:pPr>
            <a:r>
              <a:rPr lang="en-GB" sz="1800" dirty="0"/>
              <a:t>Q&amp;A</a:t>
            </a:r>
          </a:p>
        </p:txBody>
      </p:sp>
      <p:sp>
        <p:nvSpPr>
          <p:cNvPr id="4" name="Text Placeholder 3"/>
          <p:cNvSpPr>
            <a:spLocks noGrp="1"/>
          </p:cNvSpPr>
          <p:nvPr>
            <p:ph type="body" sz="quarter" idx="16"/>
          </p:nvPr>
        </p:nvSpPr>
        <p:spPr/>
        <p:txBody>
          <a:bodyPr/>
          <a:lstStyle/>
          <a:p>
            <a:endParaRPr lang="en-US"/>
          </a:p>
        </p:txBody>
      </p:sp>
      <p:pic>
        <p:nvPicPr>
          <p:cNvPr id="5" name="Picture 4"/>
          <p:cNvPicPr>
            <a:picLocks noChangeAspect="1"/>
          </p:cNvPicPr>
          <p:nvPr/>
        </p:nvPicPr>
        <p:blipFill>
          <a:blip r:embed="rId3"/>
          <a:stretch>
            <a:fillRect/>
          </a:stretch>
        </p:blipFill>
        <p:spPr>
          <a:xfrm>
            <a:off x="5566612" y="1454809"/>
            <a:ext cx="3128907" cy="3507494"/>
          </a:xfrm>
          <a:prstGeom prst="rect">
            <a:avLst/>
          </a:prstGeom>
          <a:ln>
            <a:solidFill>
              <a:schemeClr val="accent1"/>
            </a:solidFill>
          </a:ln>
        </p:spPr>
      </p:pic>
    </p:spTree>
    <p:extLst>
      <p:ext uri="{BB962C8B-B14F-4D97-AF65-F5344CB8AC3E}">
        <p14:creationId xmlns:p14="http://schemas.microsoft.com/office/powerpoint/2010/main" val="36299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pic>
        <p:nvPicPr>
          <p:cNvPr id="4" name="Picture 3"/>
          <p:cNvPicPr>
            <a:picLocks noChangeAspect="1"/>
          </p:cNvPicPr>
          <p:nvPr/>
        </p:nvPicPr>
        <p:blipFill>
          <a:blip r:embed="rId3"/>
          <a:stretch>
            <a:fillRect/>
          </a:stretch>
        </p:blipFill>
        <p:spPr>
          <a:xfrm>
            <a:off x="198599" y="455284"/>
            <a:ext cx="8684209" cy="5976453"/>
          </a:xfrm>
          <a:prstGeom prst="rect">
            <a:avLst/>
          </a:prstGeom>
          <a:ln>
            <a:solidFill>
              <a:schemeClr val="accent2"/>
            </a:solidFill>
          </a:ln>
          <a:effectLst>
            <a:outerShdw blurRad="292100" dist="139700" dir="2700000" algn="tl" rotWithShape="0">
              <a:srgbClr val="333333">
                <a:alpha val="65000"/>
              </a:srgbClr>
            </a:outerShdw>
          </a:effectLst>
        </p:spPr>
      </p:pic>
      <p:sp>
        <p:nvSpPr>
          <p:cNvPr id="6" name="Rectangle 5"/>
          <p:cNvSpPr/>
          <p:nvPr/>
        </p:nvSpPr>
        <p:spPr>
          <a:xfrm>
            <a:off x="198599" y="3291207"/>
            <a:ext cx="3014157" cy="30460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198599" y="3674472"/>
            <a:ext cx="6672264" cy="427971"/>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198599" y="4181099"/>
            <a:ext cx="876439" cy="378544"/>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98599" y="4638298"/>
            <a:ext cx="7932147" cy="51446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98600" y="1519311"/>
            <a:ext cx="687744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98599" y="2000310"/>
            <a:ext cx="8308179" cy="1194501"/>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7" name="Group 16"/>
          <p:cNvGrpSpPr/>
          <p:nvPr/>
        </p:nvGrpSpPr>
        <p:grpSpPr>
          <a:xfrm>
            <a:off x="4282926" y="2065831"/>
            <a:ext cx="4223852" cy="4073224"/>
            <a:chOff x="4282926" y="2065831"/>
            <a:chExt cx="4223852" cy="4073224"/>
          </a:xfrm>
        </p:grpSpPr>
        <p:pic>
          <p:nvPicPr>
            <p:cNvPr id="5" name="Picture 4"/>
            <p:cNvPicPr>
              <a:picLocks noChangeAspect="1"/>
            </p:cNvPicPr>
            <p:nvPr/>
          </p:nvPicPr>
          <p:blipFill>
            <a:blip r:embed="rId4"/>
            <a:stretch>
              <a:fillRect/>
            </a:stretch>
          </p:blipFill>
          <p:spPr>
            <a:xfrm>
              <a:off x="4282926" y="2065831"/>
              <a:ext cx="4223852" cy="4073224"/>
            </a:xfrm>
            <a:prstGeom prst="rect">
              <a:avLst/>
            </a:prstGeom>
            <a:ln>
              <a:solidFill>
                <a:schemeClr val="accent2"/>
              </a:solidFill>
            </a:ln>
          </p:spPr>
        </p:pic>
        <p:sp>
          <p:nvSpPr>
            <p:cNvPr id="10" name="Rectangle 9"/>
            <p:cNvSpPr/>
            <p:nvPr/>
          </p:nvSpPr>
          <p:spPr>
            <a:xfrm>
              <a:off x="4282926" y="5521811"/>
              <a:ext cx="3402977" cy="572935"/>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60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Emtree?</a:t>
            </a:r>
          </a:p>
        </p:txBody>
      </p:sp>
      <p:sp>
        <p:nvSpPr>
          <p:cNvPr id="3" name="Text Placeholder 2"/>
          <p:cNvSpPr>
            <a:spLocks noGrp="1"/>
          </p:cNvSpPr>
          <p:nvPr>
            <p:ph type="body" sz="quarter" idx="10"/>
          </p:nvPr>
        </p:nvSpPr>
        <p:spPr/>
        <p:txBody>
          <a:bodyPr>
            <a:normAutofit lnSpcReduction="10000"/>
          </a:bodyPr>
          <a:lstStyle/>
          <a:p>
            <a:r>
              <a:rPr lang="en-GB" dirty="0"/>
              <a:t>A controlled vocabulary for Biomedicine and related Life Sciences</a:t>
            </a:r>
          </a:p>
        </p:txBody>
      </p:sp>
      <p:sp>
        <p:nvSpPr>
          <p:cNvPr id="4" name="Text Placeholder 3"/>
          <p:cNvSpPr>
            <a:spLocks noGrp="1"/>
          </p:cNvSpPr>
          <p:nvPr>
            <p:ph type="body" sz="quarter" idx="11"/>
          </p:nvPr>
        </p:nvSpPr>
        <p:spPr>
          <a:xfrm>
            <a:off x="457198" y="5964062"/>
            <a:ext cx="8238320" cy="370435"/>
          </a:xfrm>
        </p:spPr>
        <p:txBody>
          <a:bodyPr>
            <a:normAutofit fontScale="92500"/>
          </a:bodyPr>
          <a:lstStyle/>
          <a:p>
            <a:r>
              <a:rPr lang="en-US" dirty="0"/>
              <a:t>Webinar Recording &lt;</a:t>
            </a:r>
            <a:r>
              <a:rPr lang="en-GB" dirty="0"/>
              <a:t>systematic searching with Emtree</a:t>
            </a:r>
            <a:r>
              <a:rPr lang="en-US" dirty="0"/>
              <a:t>&gt; http://help.elsevier.com/app/answers/detail/a_id/18667/p/9754/</a:t>
            </a:r>
            <a:endParaRPr lang="en-GB" dirty="0"/>
          </a:p>
        </p:txBody>
      </p:sp>
      <p:sp>
        <p:nvSpPr>
          <p:cNvPr id="6" name="Text Placeholder 5"/>
          <p:cNvSpPr>
            <a:spLocks noGrp="1"/>
          </p:cNvSpPr>
          <p:nvPr>
            <p:ph type="body" sz="quarter" idx="16"/>
          </p:nvPr>
        </p:nvSpPr>
        <p:spPr/>
        <p:txBody>
          <a:bodyPr/>
          <a:lstStyle/>
          <a:p>
            <a:endParaRPr lang="en-US"/>
          </a:p>
        </p:txBody>
      </p:sp>
      <p:sp>
        <p:nvSpPr>
          <p:cNvPr id="7" name="Content Placeholder 6"/>
          <p:cNvSpPr>
            <a:spLocks noGrp="1"/>
          </p:cNvSpPr>
          <p:nvPr>
            <p:ph idx="17"/>
          </p:nvPr>
        </p:nvSpPr>
        <p:spPr>
          <a:xfrm>
            <a:off x="5721179" y="1943072"/>
            <a:ext cx="3278442" cy="3765589"/>
          </a:xfrm>
        </p:spPr>
        <p:txBody>
          <a:bodyPr>
            <a:normAutofit/>
          </a:bodyPr>
          <a:lstStyle/>
          <a:p>
            <a:pPr marL="86868" indent="0">
              <a:buNone/>
            </a:pPr>
            <a:r>
              <a:rPr lang="en-GB" dirty="0"/>
              <a:t>What is facet? </a:t>
            </a:r>
          </a:p>
          <a:p>
            <a:pPr marL="86868" indent="0">
              <a:buNone/>
            </a:pPr>
            <a:r>
              <a:rPr lang="en-GB" dirty="0"/>
              <a:t>The levels of a thesaurus subject hierarchy are called facets. Each facet represents a broad category of subjects. </a:t>
            </a:r>
            <a:endParaRPr lang="en-US" dirty="0"/>
          </a:p>
        </p:txBody>
      </p:sp>
      <p:pic>
        <p:nvPicPr>
          <p:cNvPr id="9" name="Picture 8"/>
          <p:cNvPicPr>
            <a:picLocks noChangeAspect="1"/>
          </p:cNvPicPr>
          <p:nvPr/>
        </p:nvPicPr>
        <p:blipFill>
          <a:blip r:embed="rId3"/>
          <a:stretch>
            <a:fillRect/>
          </a:stretch>
        </p:blipFill>
        <p:spPr>
          <a:xfrm>
            <a:off x="464488" y="1738352"/>
            <a:ext cx="5071339" cy="4007647"/>
          </a:xfrm>
          <a:prstGeom prst="rect">
            <a:avLst/>
          </a:prstGeom>
          <a:ln>
            <a:solidFill>
              <a:srgbClr val="013885"/>
            </a:solidFill>
          </a:ln>
        </p:spPr>
      </p:pic>
    </p:spTree>
    <p:extLst>
      <p:ext uri="{BB962C8B-B14F-4D97-AF65-F5344CB8AC3E}">
        <p14:creationId xmlns:p14="http://schemas.microsoft.com/office/powerpoint/2010/main" val="214428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Emtree Facts</a:t>
            </a:r>
            <a:endParaRPr lang="en-GB" dirty="0"/>
          </a:p>
        </p:txBody>
      </p:sp>
      <p:sp>
        <p:nvSpPr>
          <p:cNvPr id="9" name="Text Placeholder 8"/>
          <p:cNvSpPr>
            <a:spLocks noGrp="1"/>
          </p:cNvSpPr>
          <p:nvPr>
            <p:ph type="body" sz="quarter" idx="16"/>
          </p:nvPr>
        </p:nvSpPr>
        <p:spPr/>
        <p:txBody>
          <a:bodyPr/>
          <a:lstStyle/>
          <a:p>
            <a:r>
              <a:rPr lang="en-GB" dirty="0">
                <a:hlinkClick r:id="rId3"/>
              </a:rPr>
              <a:t>https://www.elsevier.com/solutions/embase-biomedical-research/embase-coverage-and-content</a:t>
            </a:r>
            <a:r>
              <a:rPr lang="en-GB" dirty="0"/>
              <a:t> </a:t>
            </a:r>
            <a:endParaRPr lang="en-GB" dirty="0"/>
          </a:p>
        </p:txBody>
      </p:sp>
      <p:sp>
        <p:nvSpPr>
          <p:cNvPr id="10" name="TextBox 9"/>
          <p:cNvSpPr txBox="1">
            <a:spLocks/>
          </p:cNvSpPr>
          <p:nvPr/>
        </p:nvSpPr>
        <p:spPr>
          <a:xfrm>
            <a:off x="2102920" y="1723472"/>
            <a:ext cx="4767943" cy="5605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noAutofit/>
          </a:bodyPr>
          <a:lstStyle/>
          <a:p>
            <a:pPr algn="ctr"/>
            <a:r>
              <a:rPr lang="en-GB" sz="1600" b="1" dirty="0">
                <a:solidFill>
                  <a:schemeClr val="bg1"/>
                </a:solidFill>
              </a:rPr>
              <a:t>75,000 preferred terms</a:t>
            </a:r>
          </a:p>
        </p:txBody>
      </p:sp>
      <p:sp>
        <p:nvSpPr>
          <p:cNvPr id="11" name="TextBox 10"/>
          <p:cNvSpPr txBox="1">
            <a:spLocks/>
          </p:cNvSpPr>
          <p:nvPr/>
        </p:nvSpPr>
        <p:spPr>
          <a:xfrm>
            <a:off x="2102920" y="2630396"/>
            <a:ext cx="4767943" cy="5605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noAutofit/>
          </a:bodyPr>
          <a:lstStyle/>
          <a:p>
            <a:pPr algn="ctr"/>
            <a:r>
              <a:rPr lang="en-GB" sz="1600" b="1" dirty="0">
                <a:solidFill>
                  <a:schemeClr val="bg1"/>
                </a:solidFill>
              </a:rPr>
              <a:t>320,000 synonyms</a:t>
            </a:r>
          </a:p>
        </p:txBody>
      </p:sp>
      <p:sp>
        <p:nvSpPr>
          <p:cNvPr id="12" name="TextBox 11"/>
          <p:cNvSpPr txBox="1">
            <a:spLocks/>
          </p:cNvSpPr>
          <p:nvPr/>
        </p:nvSpPr>
        <p:spPr>
          <a:xfrm>
            <a:off x="2102920" y="3537366"/>
            <a:ext cx="4767943" cy="5605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noAutofit/>
          </a:bodyPr>
          <a:lstStyle/>
          <a:p>
            <a:pPr algn="ctr"/>
            <a:r>
              <a:rPr lang="en-GB" sz="1600" b="1" dirty="0">
                <a:solidFill>
                  <a:schemeClr val="bg1"/>
                </a:solidFill>
              </a:rPr>
              <a:t>Drug Facet: 32,000 preferred terms and over 200,000 synonyms</a:t>
            </a:r>
          </a:p>
        </p:txBody>
      </p:sp>
      <p:sp>
        <p:nvSpPr>
          <p:cNvPr id="13" name="TextBox 12"/>
          <p:cNvSpPr txBox="1">
            <a:spLocks/>
          </p:cNvSpPr>
          <p:nvPr/>
        </p:nvSpPr>
        <p:spPr>
          <a:xfrm>
            <a:off x="2102917" y="4444336"/>
            <a:ext cx="4767943" cy="5605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noAutofit/>
          </a:bodyPr>
          <a:lstStyle/>
          <a:p>
            <a:pPr algn="ctr"/>
            <a:r>
              <a:rPr lang="en-GB" sz="1600" b="1" dirty="0">
                <a:solidFill>
                  <a:schemeClr val="bg1"/>
                </a:solidFill>
              </a:rPr>
              <a:t>Including all </a:t>
            </a:r>
            <a:r>
              <a:rPr lang="en-GB" sz="1600" b="1" dirty="0" err="1">
                <a:solidFill>
                  <a:schemeClr val="bg1"/>
                </a:solidFill>
              </a:rPr>
              <a:t>MeSH</a:t>
            </a:r>
            <a:r>
              <a:rPr lang="en-GB" sz="1600" b="1" dirty="0">
                <a:solidFill>
                  <a:schemeClr val="bg1"/>
                </a:solidFill>
              </a:rPr>
              <a:t> terms</a:t>
            </a:r>
          </a:p>
        </p:txBody>
      </p:sp>
      <p:sp>
        <p:nvSpPr>
          <p:cNvPr id="15" name="TextBox 14"/>
          <p:cNvSpPr txBox="1">
            <a:spLocks/>
          </p:cNvSpPr>
          <p:nvPr/>
        </p:nvSpPr>
        <p:spPr>
          <a:xfrm>
            <a:off x="2102916" y="5351260"/>
            <a:ext cx="4767943" cy="56056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noAutofit/>
          </a:bodyPr>
          <a:lstStyle/>
          <a:p>
            <a:pPr algn="ctr"/>
            <a:r>
              <a:rPr lang="en-GB" sz="1600" b="1" dirty="0">
                <a:solidFill>
                  <a:schemeClr val="bg1"/>
                </a:solidFill>
              </a:rPr>
              <a:t>Emtree update 3 times a year, including back-posting</a:t>
            </a:r>
          </a:p>
        </p:txBody>
      </p:sp>
    </p:spTree>
    <p:extLst>
      <p:ext uri="{BB962C8B-B14F-4D97-AF65-F5344CB8AC3E}">
        <p14:creationId xmlns:p14="http://schemas.microsoft.com/office/powerpoint/2010/main" val="4110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Explore Emtree</a:t>
            </a:r>
            <a:endParaRPr lang="en-US" dirty="0"/>
          </a:p>
        </p:txBody>
      </p:sp>
      <p:sp>
        <p:nvSpPr>
          <p:cNvPr id="6" name="Text Placeholder 5"/>
          <p:cNvSpPr>
            <a:spLocks noGrp="1"/>
          </p:cNvSpPr>
          <p:nvPr>
            <p:ph type="body" sz="quarter" idx="16"/>
          </p:nvPr>
        </p:nvSpPr>
        <p:spPr/>
        <p:txBody>
          <a:bodyPr/>
          <a:lstStyle/>
          <a:p>
            <a:endParaRPr lang="en-US" dirty="0"/>
          </a:p>
        </p:txBody>
      </p:sp>
      <p:sp>
        <p:nvSpPr>
          <p:cNvPr id="3" name="TextBox 2"/>
          <p:cNvSpPr txBox="1"/>
          <p:nvPr/>
        </p:nvSpPr>
        <p:spPr>
          <a:xfrm>
            <a:off x="198600" y="1427747"/>
            <a:ext cx="5255716" cy="4247317"/>
          </a:xfrm>
          <a:prstGeom prst="rect">
            <a:avLst/>
          </a:prstGeom>
          <a:solidFill>
            <a:schemeClr val="accent6">
              <a:lumMod val="20000"/>
              <a:lumOff val="80000"/>
            </a:schemeClr>
          </a:solidFill>
          <a:ln>
            <a:solidFill>
              <a:schemeClr val="accent5">
                <a:lumMod val="50000"/>
              </a:schemeClr>
            </a:solidFill>
          </a:ln>
        </p:spPr>
        <p:txBody>
          <a:bodyPr wrap="square" rtlCol="0">
            <a:spAutoFit/>
          </a:bodyPr>
          <a:lstStyle/>
          <a:p>
            <a:pPr marL="86868"/>
            <a:endParaRPr lang="en-US" altLang="en-US" b="1" dirty="0">
              <a:solidFill>
                <a:schemeClr val="accent5">
                  <a:lumMod val="50000"/>
                </a:schemeClr>
              </a:solidFill>
            </a:endParaRPr>
          </a:p>
          <a:p>
            <a:pPr marL="86868"/>
            <a:r>
              <a:rPr lang="en-US" altLang="en-US" b="1" dirty="0">
                <a:solidFill>
                  <a:schemeClr val="accent5">
                    <a:lumMod val="50000"/>
                  </a:schemeClr>
                </a:solidFill>
              </a:rPr>
              <a:t>The hierarchy of terms defines the context</a:t>
            </a:r>
          </a:p>
          <a:p>
            <a:pPr marL="86868" indent="0">
              <a:buNone/>
            </a:pPr>
            <a:endParaRPr lang="en-US" altLang="en-US" b="1" dirty="0">
              <a:solidFill>
                <a:schemeClr val="accent5">
                  <a:lumMod val="50000"/>
                </a:schemeClr>
              </a:solidFill>
            </a:endParaRPr>
          </a:p>
          <a:p>
            <a:pPr marL="86868" indent="0">
              <a:buNone/>
            </a:pPr>
            <a:r>
              <a:rPr lang="en-US" altLang="en-US" b="1" dirty="0"/>
              <a:t>Drugs can be classified via different routes:</a:t>
            </a:r>
          </a:p>
          <a:p>
            <a:pPr marL="742950" lvl="1" indent="-285750">
              <a:buFont typeface="Arial" panose="020B0604020202020204" pitchFamily="34" charset="0"/>
              <a:buChar char="•"/>
            </a:pPr>
            <a:endParaRPr lang="en-GB" altLang="en-US" dirty="0"/>
          </a:p>
          <a:p>
            <a:pPr marL="742950" lvl="1" indent="-285750">
              <a:buFont typeface="Arial" panose="020B0604020202020204" pitchFamily="34" charset="0"/>
              <a:buChar char="•"/>
            </a:pPr>
            <a:r>
              <a:rPr lang="en-GB" altLang="en-US" dirty="0"/>
              <a:t>Drug class: </a:t>
            </a:r>
          </a:p>
          <a:p>
            <a:pPr marL="1200150" lvl="2" indent="-285750">
              <a:buFont typeface="Arial" panose="020B0604020202020204" pitchFamily="34" charset="0"/>
              <a:buChar char="•"/>
            </a:pPr>
            <a:r>
              <a:rPr lang="en-GB" altLang="en-US" dirty="0"/>
              <a:t>therapeutic use</a:t>
            </a:r>
          </a:p>
          <a:p>
            <a:pPr marL="1200150" lvl="2" indent="-285750">
              <a:buFont typeface="Arial" panose="020B0604020202020204" pitchFamily="34" charset="0"/>
              <a:buChar char="•"/>
            </a:pPr>
            <a:r>
              <a:rPr lang="en-GB" altLang="en-US" dirty="0"/>
              <a:t>system affected</a:t>
            </a:r>
          </a:p>
          <a:p>
            <a:pPr marL="1200150" lvl="2" indent="-285750">
              <a:buFont typeface="Arial" panose="020B0604020202020204" pitchFamily="34" charset="0"/>
              <a:buChar char="•"/>
            </a:pPr>
            <a:r>
              <a:rPr lang="en-GB" altLang="en-US" dirty="0"/>
              <a:t>mechanism of action</a:t>
            </a:r>
          </a:p>
          <a:p>
            <a:pPr marL="1200150" lvl="2" indent="-285750">
              <a:buFont typeface="Arial" panose="020B0604020202020204" pitchFamily="34" charset="0"/>
              <a:buChar char="•"/>
            </a:pPr>
            <a:endParaRPr lang="en-GB" altLang="en-US" dirty="0"/>
          </a:p>
          <a:p>
            <a:pPr marL="742950" lvl="1" indent="-285750">
              <a:buFont typeface="Arial" panose="020B0604020202020204" pitchFamily="34" charset="0"/>
              <a:buChar char="•"/>
            </a:pPr>
            <a:r>
              <a:rPr lang="en-GB" altLang="en-US" dirty="0"/>
              <a:t>Pharmacological activity</a:t>
            </a:r>
          </a:p>
          <a:p>
            <a:pPr lvl="1"/>
            <a:endParaRPr lang="en-GB" altLang="en-US" dirty="0"/>
          </a:p>
          <a:p>
            <a:pPr marL="742950" lvl="1" indent="-285750">
              <a:buFont typeface="Arial" panose="020B0604020202020204" pitchFamily="34" charset="0"/>
              <a:buChar char="•"/>
            </a:pPr>
            <a:r>
              <a:rPr lang="en-GB" altLang="en-US" dirty="0"/>
              <a:t>Chemical structure</a:t>
            </a:r>
          </a:p>
          <a:p>
            <a:pPr marL="742950" lvl="1" indent="-285750">
              <a:buFont typeface="Arial" panose="020B0604020202020204" pitchFamily="34" charset="0"/>
              <a:buChar char="•"/>
            </a:pPr>
            <a:endParaRPr lang="en-GB" altLang="en-US" dirty="0"/>
          </a:p>
          <a:p>
            <a:pPr lvl="1"/>
            <a:endParaRPr lang="en-GB" dirty="0"/>
          </a:p>
        </p:txBody>
      </p:sp>
      <p:grpSp>
        <p:nvGrpSpPr>
          <p:cNvPr id="20" name="Group 19"/>
          <p:cNvGrpSpPr/>
          <p:nvPr/>
        </p:nvGrpSpPr>
        <p:grpSpPr>
          <a:xfrm>
            <a:off x="5678904" y="1427747"/>
            <a:ext cx="3016615" cy="4247317"/>
            <a:chOff x="70556" y="444531"/>
            <a:chExt cx="3599284" cy="6326014"/>
          </a:xfrm>
        </p:grpSpPr>
        <p:pic>
          <p:nvPicPr>
            <p:cNvPr id="2" name="Picture 1"/>
            <p:cNvPicPr>
              <a:picLocks noChangeAspect="1"/>
            </p:cNvPicPr>
            <p:nvPr/>
          </p:nvPicPr>
          <p:blipFill>
            <a:blip r:embed="rId3"/>
            <a:stretch>
              <a:fillRect/>
            </a:stretch>
          </p:blipFill>
          <p:spPr>
            <a:xfrm>
              <a:off x="70556" y="444531"/>
              <a:ext cx="3599284" cy="6326014"/>
            </a:xfrm>
            <a:prstGeom prst="rect">
              <a:avLst/>
            </a:prstGeom>
            <a:ln w="3175">
              <a:solidFill>
                <a:schemeClr val="tx1"/>
              </a:solidFill>
            </a:ln>
          </p:spPr>
        </p:pic>
        <p:cxnSp>
          <p:nvCxnSpPr>
            <p:cNvPr id="7" name="Straight Arrow Connector 6"/>
            <p:cNvCxnSpPr/>
            <p:nvPr/>
          </p:nvCxnSpPr>
          <p:spPr>
            <a:xfrm>
              <a:off x="470848" y="914528"/>
              <a:ext cx="738250" cy="912745"/>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68741" y="2081429"/>
              <a:ext cx="1163156" cy="1420377"/>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68741" y="3804481"/>
              <a:ext cx="947017" cy="1136959"/>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05125" y="6080888"/>
              <a:ext cx="445194" cy="538503"/>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68741" y="5197989"/>
              <a:ext cx="587386" cy="718533"/>
            </a:xfrm>
            <a:prstGeom prst="straightConnector1">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408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Make use of the </a:t>
            </a:r>
            <a:r>
              <a:rPr lang="en-GB" dirty="0" err="1"/>
              <a:t>Emtree</a:t>
            </a:r>
            <a:r>
              <a:rPr lang="en-GB" dirty="0"/>
              <a:t> structure: explosion searching </a:t>
            </a:r>
            <a:endParaRPr lang="en-US" dirty="0"/>
          </a:p>
        </p:txBody>
      </p:sp>
      <p:sp>
        <p:nvSpPr>
          <p:cNvPr id="3" name="Text Placeholder 2"/>
          <p:cNvSpPr>
            <a:spLocks noGrp="1"/>
          </p:cNvSpPr>
          <p:nvPr>
            <p:ph type="body" sz="quarter" idx="16"/>
          </p:nvPr>
        </p:nvSpPr>
        <p:spPr/>
        <p:txBody>
          <a:bodyPr/>
          <a:lstStyle/>
          <a:p>
            <a:endParaRPr lang="en-US"/>
          </a:p>
        </p:txBody>
      </p:sp>
      <p:pic>
        <p:nvPicPr>
          <p:cNvPr id="11" name="Picture 10"/>
          <p:cNvPicPr>
            <a:picLocks noChangeAspect="1"/>
          </p:cNvPicPr>
          <p:nvPr/>
        </p:nvPicPr>
        <p:blipFill>
          <a:blip r:embed="rId3"/>
          <a:stretch>
            <a:fillRect/>
          </a:stretch>
        </p:blipFill>
        <p:spPr>
          <a:xfrm>
            <a:off x="457200" y="2530353"/>
            <a:ext cx="3228975" cy="4171950"/>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4754269" y="2604611"/>
            <a:ext cx="3219450" cy="413385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1221555" y="1321212"/>
            <a:ext cx="3058113" cy="1492937"/>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5703470" y="1325825"/>
            <a:ext cx="2984440" cy="148832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81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26083"/>
                </a:solidFill>
              </a:rPr>
              <a:t>Subheadings </a:t>
            </a:r>
          </a:p>
        </p:txBody>
      </p:sp>
      <p:sp>
        <p:nvSpPr>
          <p:cNvPr id="8" name="Rectangle 1"/>
          <p:cNvSpPr>
            <a:spLocks noChangeArrowheads="1"/>
          </p:cNvSpPr>
          <p:nvPr/>
        </p:nvSpPr>
        <p:spPr bwMode="auto">
          <a:xfrm>
            <a:off x="457200" y="1607837"/>
            <a:ext cx="822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2000" b="1" i="1" dirty="0">
                <a:solidFill>
                  <a:srgbClr val="FA7C3D"/>
                </a:solidFill>
                <a:latin typeface="Arial" pitchFamily="34" charset="0"/>
                <a:cs typeface="Arial" pitchFamily="34" charset="0"/>
              </a:rPr>
              <a:t>Subheadings</a:t>
            </a:r>
            <a:r>
              <a:rPr lang="en-US" altLang="en-US" sz="2000" dirty="0">
                <a:solidFill>
                  <a:srgbClr val="FA7C3D"/>
                </a:solidFill>
                <a:latin typeface="Arial" pitchFamily="34" charset="0"/>
                <a:cs typeface="Arial" pitchFamily="34" charset="0"/>
              </a:rPr>
              <a:t> </a:t>
            </a:r>
            <a:r>
              <a:rPr lang="en-US" altLang="en-US" sz="2000" dirty="0">
                <a:solidFill>
                  <a:srgbClr val="53565A"/>
                </a:solidFill>
                <a:latin typeface="Arial" pitchFamily="34" charset="0"/>
                <a:cs typeface="Arial" pitchFamily="34" charset="0"/>
              </a:rPr>
              <a:t>are Emtree terms that are also used as concept qualifiers for drugs, diseases and devices to refine their meaning, providing a very precise idea of what an article covers. </a:t>
            </a:r>
          </a:p>
          <a:p>
            <a:pPr defTabSz="914400"/>
            <a:endParaRPr lang="en-US" altLang="en-US" sz="2000" dirty="0">
              <a:solidFill>
                <a:srgbClr val="53565A"/>
              </a:solidFill>
              <a:latin typeface="Arial" pitchFamily="34" charset="0"/>
              <a:cs typeface="Arial" pitchFamily="34" charset="0"/>
            </a:endParaRPr>
          </a:p>
        </p:txBody>
      </p:sp>
      <p:cxnSp>
        <p:nvCxnSpPr>
          <p:cNvPr id="15" name="Straight Connector 14"/>
          <p:cNvCxnSpPr>
            <a:stCxn id="6" idx="0"/>
            <a:endCxn id="11" idx="4"/>
          </p:cNvCxnSpPr>
          <p:nvPr/>
        </p:nvCxnSpPr>
        <p:spPr>
          <a:xfrm flipV="1">
            <a:off x="2718669" y="3713546"/>
            <a:ext cx="742116" cy="297730"/>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110154" y="5576242"/>
            <a:ext cx="1421098" cy="7823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Drug interaction</a:t>
            </a:r>
          </a:p>
        </p:txBody>
      </p:sp>
      <p:sp>
        <p:nvSpPr>
          <p:cNvPr id="6" name="Oval 5"/>
          <p:cNvSpPr/>
          <p:nvPr/>
        </p:nvSpPr>
        <p:spPr>
          <a:xfrm>
            <a:off x="1652845" y="4011276"/>
            <a:ext cx="2131647" cy="1043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2000" b="1" dirty="0">
                <a:solidFill>
                  <a:prstClr val="black"/>
                </a:solidFill>
                <a:latin typeface="Arial Narrow" panose="020B0606020202030204" pitchFamily="34" charset="0"/>
              </a:rPr>
              <a:t>Drug</a:t>
            </a:r>
          </a:p>
        </p:txBody>
      </p:sp>
      <p:sp>
        <p:nvSpPr>
          <p:cNvPr id="9" name="Oval 8"/>
          <p:cNvSpPr/>
          <p:nvPr/>
        </p:nvSpPr>
        <p:spPr>
          <a:xfrm>
            <a:off x="129067" y="4723494"/>
            <a:ext cx="1638164" cy="7823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Drug comparison</a:t>
            </a:r>
          </a:p>
        </p:txBody>
      </p:sp>
      <p:sp>
        <p:nvSpPr>
          <p:cNvPr id="10" name="Oval 9"/>
          <p:cNvSpPr/>
          <p:nvPr/>
        </p:nvSpPr>
        <p:spPr>
          <a:xfrm>
            <a:off x="670154" y="3209158"/>
            <a:ext cx="1421098" cy="7823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600" b="1" dirty="0">
                <a:solidFill>
                  <a:prstClr val="black"/>
                </a:solidFill>
                <a:latin typeface="Arial Narrow" panose="020B0606020202030204" pitchFamily="34" charset="0"/>
              </a:rPr>
              <a:t>Drug therapy</a:t>
            </a:r>
          </a:p>
        </p:txBody>
      </p:sp>
      <p:sp>
        <p:nvSpPr>
          <p:cNvPr id="11" name="Oval 10"/>
          <p:cNvSpPr/>
          <p:nvPr/>
        </p:nvSpPr>
        <p:spPr>
          <a:xfrm>
            <a:off x="2750236" y="2931278"/>
            <a:ext cx="1421098" cy="7822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600" b="1" dirty="0">
                <a:solidFill>
                  <a:prstClr val="black"/>
                </a:solidFill>
                <a:latin typeface="Arial Narrow" panose="020B0606020202030204" pitchFamily="34" charset="0"/>
              </a:rPr>
              <a:t>Adverse drug reaction</a:t>
            </a:r>
          </a:p>
        </p:txBody>
      </p:sp>
      <p:sp>
        <p:nvSpPr>
          <p:cNvPr id="12" name="Oval 11"/>
          <p:cNvSpPr/>
          <p:nvPr/>
        </p:nvSpPr>
        <p:spPr>
          <a:xfrm>
            <a:off x="3981695" y="4080992"/>
            <a:ext cx="1492153" cy="7823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Drug combination</a:t>
            </a:r>
          </a:p>
        </p:txBody>
      </p:sp>
      <p:cxnSp>
        <p:nvCxnSpPr>
          <p:cNvPr id="13" name="Straight Connector 12"/>
          <p:cNvCxnSpPr>
            <a:stCxn id="10" idx="5"/>
            <a:endCxn id="6" idx="1"/>
          </p:cNvCxnSpPr>
          <p:nvPr/>
        </p:nvCxnSpPr>
        <p:spPr>
          <a:xfrm>
            <a:off x="1883137" y="3876940"/>
            <a:ext cx="81880" cy="287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0"/>
            <a:endCxn id="6" idx="4"/>
          </p:cNvCxnSpPr>
          <p:nvPr/>
        </p:nvCxnSpPr>
        <p:spPr>
          <a:xfrm flipH="1" flipV="1">
            <a:off x="2718669" y="5054300"/>
            <a:ext cx="102034" cy="521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6" idx="6"/>
            <a:endCxn id="12" idx="2"/>
          </p:cNvCxnSpPr>
          <p:nvPr/>
        </p:nvCxnSpPr>
        <p:spPr>
          <a:xfrm flipV="1">
            <a:off x="3784492" y="4472170"/>
            <a:ext cx="197203" cy="60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9" idx="7"/>
            <a:endCxn id="6" idx="2"/>
          </p:cNvCxnSpPr>
          <p:nvPr/>
        </p:nvCxnSpPr>
        <p:spPr>
          <a:xfrm flipV="1">
            <a:off x="1527327" y="4532788"/>
            <a:ext cx="125518" cy="305279"/>
          </a:xfrm>
          <a:prstGeom prst="line">
            <a:avLst/>
          </a:prstGeom>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5473848" y="2337661"/>
            <a:ext cx="3241774" cy="1976104"/>
            <a:chOff x="5498501" y="2294047"/>
            <a:chExt cx="3241774" cy="1976104"/>
          </a:xfrm>
        </p:grpSpPr>
        <p:cxnSp>
          <p:nvCxnSpPr>
            <p:cNvPr id="40" name="Straight Connector 39"/>
            <p:cNvCxnSpPr>
              <a:stCxn id="42" idx="0"/>
              <a:endCxn id="45" idx="4"/>
            </p:cNvCxnSpPr>
            <p:nvPr/>
          </p:nvCxnSpPr>
          <p:spPr>
            <a:xfrm flipV="1">
              <a:off x="7888707" y="3091564"/>
              <a:ext cx="112031" cy="399246"/>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7120950" y="3490810"/>
              <a:ext cx="1535513" cy="779341"/>
            </a:xfrm>
            <a:prstGeom prst="ellipse">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b="1" dirty="0">
                  <a:solidFill>
                    <a:prstClr val="black"/>
                  </a:solidFill>
                  <a:latin typeface="Arial Narrow" panose="020B0606020202030204" pitchFamily="34" charset="0"/>
                </a:rPr>
                <a:t>Disease</a:t>
              </a:r>
            </a:p>
          </p:txBody>
        </p:sp>
        <p:sp>
          <p:nvSpPr>
            <p:cNvPr id="44" name="Oval 43"/>
            <p:cNvSpPr/>
            <p:nvPr/>
          </p:nvSpPr>
          <p:spPr>
            <a:xfrm>
              <a:off x="5498501" y="2907349"/>
              <a:ext cx="1479074" cy="797606"/>
            </a:xfrm>
            <a:prstGeom prst="ellipse">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Drug therapy</a:t>
              </a:r>
            </a:p>
          </p:txBody>
        </p:sp>
        <p:sp>
          <p:nvSpPr>
            <p:cNvPr id="45" name="Oval 44"/>
            <p:cNvSpPr/>
            <p:nvPr/>
          </p:nvSpPr>
          <p:spPr>
            <a:xfrm>
              <a:off x="7261201" y="2294047"/>
              <a:ext cx="1479074" cy="797517"/>
            </a:xfrm>
            <a:prstGeom prst="ellipse">
              <a:avLst/>
            </a:prstGeom>
            <a:solidFill>
              <a:schemeClr val="tx2">
                <a:lumMod val="60000"/>
                <a:lumOff val="40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Side effect</a:t>
              </a:r>
            </a:p>
          </p:txBody>
        </p:sp>
        <p:cxnSp>
          <p:nvCxnSpPr>
            <p:cNvPr id="47" name="Straight Connector 46"/>
            <p:cNvCxnSpPr>
              <a:stCxn id="44" idx="5"/>
              <a:endCxn id="42" idx="1"/>
            </p:cNvCxnSpPr>
            <p:nvPr/>
          </p:nvCxnSpPr>
          <p:spPr>
            <a:xfrm>
              <a:off x="6760970" y="3588148"/>
              <a:ext cx="584851" cy="16794"/>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4970664" y="4994564"/>
            <a:ext cx="3964515" cy="1543162"/>
            <a:chOff x="4662817" y="5025513"/>
            <a:chExt cx="3964515" cy="1543162"/>
          </a:xfrm>
        </p:grpSpPr>
        <p:cxnSp>
          <p:nvCxnSpPr>
            <p:cNvPr id="59" name="Straight Connector 58"/>
            <p:cNvCxnSpPr>
              <a:stCxn id="60" idx="0"/>
              <a:endCxn id="62" idx="4"/>
            </p:cNvCxnSpPr>
            <p:nvPr/>
          </p:nvCxnSpPr>
          <p:spPr>
            <a:xfrm>
              <a:off x="6348755" y="5025513"/>
              <a:ext cx="1513060" cy="125827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5560476" y="5025513"/>
              <a:ext cx="1576558" cy="856505"/>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b="1" dirty="0">
                  <a:solidFill>
                    <a:prstClr val="black"/>
                  </a:solidFill>
                  <a:latin typeface="Arial Narrow" panose="020B0606020202030204" pitchFamily="34" charset="0"/>
                </a:rPr>
                <a:t>Device</a:t>
              </a:r>
            </a:p>
          </p:txBody>
        </p:sp>
        <p:sp>
          <p:nvSpPr>
            <p:cNvPr id="61" name="Oval 60"/>
            <p:cNvSpPr/>
            <p:nvPr/>
          </p:nvSpPr>
          <p:spPr>
            <a:xfrm>
              <a:off x="4662817" y="5949365"/>
              <a:ext cx="1842984" cy="619310"/>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400" b="1" dirty="0">
                  <a:solidFill>
                    <a:prstClr val="black"/>
                  </a:solidFill>
                  <a:latin typeface="Arial Narrow" panose="020B0606020202030204" pitchFamily="34" charset="0"/>
                </a:rPr>
                <a:t>Device comparison</a:t>
              </a:r>
            </a:p>
          </p:txBody>
        </p:sp>
        <p:sp>
          <p:nvSpPr>
            <p:cNvPr id="62" name="Oval 61"/>
            <p:cNvSpPr/>
            <p:nvPr/>
          </p:nvSpPr>
          <p:spPr>
            <a:xfrm>
              <a:off x="7096298" y="5492353"/>
              <a:ext cx="1531034" cy="791430"/>
            </a:xfrm>
            <a:prstGeom prst="ellipse">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black"/>
                  </a:solidFill>
                  <a:latin typeface="Arial Narrow" panose="020B0606020202030204" pitchFamily="34" charset="0"/>
                </a:rPr>
                <a:t>adverse device effect</a:t>
              </a:r>
            </a:p>
          </p:txBody>
        </p:sp>
        <p:cxnSp>
          <p:nvCxnSpPr>
            <p:cNvPr id="63" name="Straight Connector 62"/>
            <p:cNvCxnSpPr>
              <a:stCxn id="61" idx="0"/>
              <a:endCxn id="60" idx="3"/>
            </p:cNvCxnSpPr>
            <p:nvPr/>
          </p:nvCxnSpPr>
          <p:spPr>
            <a:xfrm flipV="1">
              <a:off x="5584309" y="5756586"/>
              <a:ext cx="207049" cy="192779"/>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4047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Indexing: triple-linking</a:t>
            </a:r>
          </a:p>
        </p:txBody>
      </p:sp>
      <p:sp>
        <p:nvSpPr>
          <p:cNvPr id="8" name="Rectangle 1"/>
          <p:cNvSpPr>
            <a:spLocks noChangeArrowheads="1"/>
          </p:cNvSpPr>
          <p:nvPr/>
        </p:nvSpPr>
        <p:spPr bwMode="auto">
          <a:xfrm>
            <a:off x="457200" y="1769525"/>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auto">
              <a:spcBef>
                <a:spcPts val="0"/>
              </a:spcBef>
              <a:spcAft>
                <a:spcPts val="0"/>
              </a:spcAft>
            </a:pPr>
            <a:r>
              <a:rPr lang="en-US" sz="2000" b="1" dirty="0">
                <a:solidFill>
                  <a:srgbClr val="F96B1E"/>
                </a:solidFill>
                <a:latin typeface="Arial"/>
              </a:rPr>
              <a:t>Triple-indexing </a:t>
            </a:r>
            <a:r>
              <a:rPr lang="en-US" sz="2000" dirty="0">
                <a:solidFill>
                  <a:srgbClr val="53565A"/>
                </a:solidFill>
                <a:latin typeface="Arial"/>
              </a:rPr>
              <a:t>is three level indexing of the full text of an article.</a:t>
            </a:r>
            <a:br>
              <a:rPr lang="en-US" sz="2000" dirty="0">
                <a:solidFill>
                  <a:srgbClr val="53565A"/>
                </a:solidFill>
                <a:latin typeface="Arial"/>
              </a:rPr>
            </a:br>
            <a:r>
              <a:rPr lang="en-US" sz="2000" dirty="0">
                <a:solidFill>
                  <a:srgbClr val="53565A"/>
                </a:solidFill>
                <a:latin typeface="Arial"/>
              </a:rPr>
              <a:t>It consists of:</a:t>
            </a:r>
          </a:p>
          <a:p>
            <a:pPr marL="466725" indent="-285750" defTabSz="914400" fontAlgn="auto">
              <a:spcBef>
                <a:spcPts val="0"/>
              </a:spcBef>
              <a:spcAft>
                <a:spcPts val="0"/>
              </a:spcAft>
              <a:buFont typeface="Arial" panose="020B0604020202020204" pitchFamily="34" charset="0"/>
              <a:buChar char="‒"/>
            </a:pPr>
            <a:r>
              <a:rPr lang="en-GB" sz="2000" dirty="0">
                <a:solidFill>
                  <a:srgbClr val="53565A"/>
                </a:solidFill>
                <a:latin typeface="Arial"/>
              </a:rPr>
              <a:t>Term (drug or device or disease)</a:t>
            </a:r>
            <a:endParaRPr lang="en-US" sz="2000" dirty="0">
              <a:solidFill>
                <a:srgbClr val="53565A"/>
              </a:solidFill>
              <a:latin typeface="Arial"/>
            </a:endParaRPr>
          </a:p>
          <a:p>
            <a:pPr marL="466725" indent="-285750" defTabSz="914400" fontAlgn="auto">
              <a:spcBef>
                <a:spcPts val="0"/>
              </a:spcBef>
              <a:spcAft>
                <a:spcPts val="0"/>
              </a:spcAft>
              <a:buFont typeface="Arial" panose="020B0604020202020204" pitchFamily="34" charset="0"/>
              <a:buChar char="‒"/>
            </a:pPr>
            <a:r>
              <a:rPr lang="en-GB" sz="2000" dirty="0">
                <a:solidFill>
                  <a:srgbClr val="53565A"/>
                </a:solidFill>
                <a:latin typeface="Arial"/>
              </a:rPr>
              <a:t>Key subheading (</a:t>
            </a:r>
            <a:r>
              <a:rPr lang="en-GB" sz="2000" b="1" dirty="0">
                <a:solidFill>
                  <a:srgbClr val="53565A"/>
                </a:solidFill>
                <a:latin typeface="Arial"/>
              </a:rPr>
              <a:t>relationship</a:t>
            </a:r>
            <a:r>
              <a:rPr lang="en-GB" sz="2000" dirty="0">
                <a:solidFill>
                  <a:srgbClr val="53565A"/>
                </a:solidFill>
                <a:latin typeface="Arial"/>
              </a:rPr>
              <a:t>)</a:t>
            </a:r>
          </a:p>
          <a:p>
            <a:pPr marL="466725" indent="-285750" defTabSz="914400" fontAlgn="auto">
              <a:spcBef>
                <a:spcPts val="0"/>
              </a:spcBef>
              <a:spcAft>
                <a:spcPts val="0"/>
              </a:spcAft>
              <a:buFont typeface="Arial" panose="020B0604020202020204" pitchFamily="34" charset="0"/>
              <a:buChar char="‒"/>
            </a:pPr>
            <a:r>
              <a:rPr lang="en-GB" sz="2000" dirty="0">
                <a:solidFill>
                  <a:srgbClr val="53565A"/>
                </a:solidFill>
                <a:latin typeface="Arial"/>
              </a:rPr>
              <a:t>Linked terms (e.g. </a:t>
            </a:r>
            <a:r>
              <a:rPr lang="en-US" sz="2000" dirty="0">
                <a:solidFill>
                  <a:srgbClr val="595959"/>
                </a:solidFill>
                <a:latin typeface="Arial"/>
              </a:rPr>
              <a:t>stomatitis</a:t>
            </a:r>
            <a:r>
              <a:rPr lang="en-US" sz="2000" dirty="0">
                <a:solidFill>
                  <a:prstClr val="black"/>
                </a:solidFill>
                <a:latin typeface="Arial"/>
              </a:rPr>
              <a:t>, </a:t>
            </a:r>
            <a:r>
              <a:rPr lang="en-GB" sz="2000" dirty="0">
                <a:solidFill>
                  <a:srgbClr val="53565A"/>
                </a:solidFill>
                <a:latin typeface="Arial"/>
              </a:rPr>
              <a:t>hypertension, stroke, nausea, etc.)</a:t>
            </a:r>
            <a:endParaRPr lang="en-US" sz="2000" dirty="0">
              <a:solidFill>
                <a:srgbClr val="53565A"/>
              </a:solidFill>
              <a:latin typeface="Arial"/>
            </a:endParaRPr>
          </a:p>
          <a:p>
            <a:pPr marL="177800" defTabSz="914400" fontAlgn="auto">
              <a:spcBef>
                <a:spcPts val="0"/>
              </a:spcBef>
              <a:spcAft>
                <a:spcPts val="0"/>
              </a:spcAft>
            </a:pPr>
            <a:endParaRPr lang="en-GB" sz="2000" dirty="0">
              <a:solidFill>
                <a:prstClr val="black"/>
              </a:solidFill>
              <a:latin typeface="Arial"/>
            </a:endParaRPr>
          </a:p>
          <a:p>
            <a:pPr defTabSz="914400" fontAlgn="auto">
              <a:spcBef>
                <a:spcPts val="0"/>
              </a:spcBef>
              <a:spcAft>
                <a:spcPts val="0"/>
              </a:spcAft>
            </a:pPr>
            <a:r>
              <a:rPr lang="en-US" sz="2000" dirty="0">
                <a:solidFill>
                  <a:srgbClr val="53565A"/>
                </a:solidFill>
                <a:latin typeface="Arial"/>
              </a:rPr>
              <a:t>Triple indexing has started in Q1 of 2007 for the </a:t>
            </a:r>
            <a:r>
              <a:rPr lang="en-US" sz="2000" b="1" dirty="0">
                <a:solidFill>
                  <a:srgbClr val="53565A"/>
                </a:solidFill>
                <a:latin typeface="Arial"/>
              </a:rPr>
              <a:t>drug triples </a:t>
            </a:r>
            <a:r>
              <a:rPr lang="en-US" sz="2000" dirty="0">
                <a:solidFill>
                  <a:srgbClr val="53565A"/>
                </a:solidFill>
                <a:latin typeface="Arial"/>
              </a:rPr>
              <a:t>(drug therapy from Q2 of 2009). </a:t>
            </a:r>
            <a:r>
              <a:rPr lang="en-US" sz="2000" b="1" dirty="0">
                <a:solidFill>
                  <a:srgbClr val="53565A"/>
                </a:solidFill>
                <a:latin typeface="Arial"/>
              </a:rPr>
              <a:t>Devices</a:t>
            </a:r>
            <a:r>
              <a:rPr lang="en-US" sz="2000" dirty="0">
                <a:solidFill>
                  <a:srgbClr val="53565A"/>
                </a:solidFill>
                <a:latin typeface="Arial"/>
              </a:rPr>
              <a:t> began in Q2 of 2014.</a:t>
            </a:r>
            <a:endParaRPr lang="en-GB" sz="2000" dirty="0">
              <a:solidFill>
                <a:srgbClr val="53565A"/>
              </a:solidFill>
              <a:latin typeface="Arial"/>
            </a:endParaRPr>
          </a:p>
        </p:txBody>
      </p:sp>
      <p:sp>
        <p:nvSpPr>
          <p:cNvPr id="18" name="Oval 17"/>
          <p:cNvSpPr/>
          <p:nvPr/>
        </p:nvSpPr>
        <p:spPr>
          <a:xfrm>
            <a:off x="1520983" y="4633781"/>
            <a:ext cx="2160000" cy="13889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2000" b="1" dirty="0">
                <a:solidFill>
                  <a:prstClr val="black"/>
                </a:solidFill>
                <a:latin typeface="Arial Narrow" panose="020B0606020202030204" pitchFamily="34" charset="0"/>
              </a:rPr>
              <a:t>Everolimus</a:t>
            </a:r>
          </a:p>
        </p:txBody>
      </p:sp>
      <p:sp>
        <p:nvSpPr>
          <p:cNvPr id="19" name="Oval 18"/>
          <p:cNvSpPr/>
          <p:nvPr/>
        </p:nvSpPr>
        <p:spPr>
          <a:xfrm>
            <a:off x="4041263" y="4788249"/>
            <a:ext cx="1440000" cy="1080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600" b="1" dirty="0">
                <a:solidFill>
                  <a:prstClr val="black"/>
                </a:solidFill>
                <a:latin typeface="Arial Narrow" panose="020B0606020202030204" pitchFamily="34" charset="0"/>
              </a:rPr>
              <a:t>Adverse drug reaction</a:t>
            </a:r>
          </a:p>
        </p:txBody>
      </p:sp>
      <p:sp>
        <p:nvSpPr>
          <p:cNvPr id="21" name="Oval 20"/>
          <p:cNvSpPr/>
          <p:nvPr/>
        </p:nvSpPr>
        <p:spPr>
          <a:xfrm>
            <a:off x="5813359" y="4877132"/>
            <a:ext cx="1440354" cy="9022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600" b="1" dirty="0">
                <a:solidFill>
                  <a:prstClr val="black"/>
                </a:solidFill>
                <a:latin typeface="Arial Narrow" panose="020B0606020202030204" pitchFamily="34" charset="0"/>
              </a:rPr>
              <a:t>Stomatitis</a:t>
            </a:r>
          </a:p>
        </p:txBody>
      </p:sp>
      <p:cxnSp>
        <p:nvCxnSpPr>
          <p:cNvPr id="4" name="Straight Connector 3"/>
          <p:cNvCxnSpPr>
            <a:stCxn id="18" idx="6"/>
            <a:endCxn id="19" idx="2"/>
          </p:cNvCxnSpPr>
          <p:nvPr/>
        </p:nvCxnSpPr>
        <p:spPr>
          <a:xfrm>
            <a:off x="3680983" y="5328249"/>
            <a:ext cx="3602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9" idx="6"/>
            <a:endCxn id="21" idx="2"/>
          </p:cNvCxnSpPr>
          <p:nvPr/>
        </p:nvCxnSpPr>
        <p:spPr>
          <a:xfrm>
            <a:off x="5481263" y="5328249"/>
            <a:ext cx="33209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9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732240" y="5180999"/>
            <a:ext cx="2043423" cy="1200329"/>
          </a:xfrm>
          <a:prstGeom prst="rect">
            <a:avLst/>
          </a:prstGeom>
        </p:spPr>
        <p:txBody>
          <a:bodyPr wrap="square">
            <a:spAutoFit/>
          </a:bodyPr>
          <a:lstStyle/>
          <a:p>
            <a:pPr algn="r" defTabSz="914400" fontAlgn="auto">
              <a:spcBef>
                <a:spcPts val="0"/>
              </a:spcBef>
              <a:spcAft>
                <a:spcPts val="0"/>
              </a:spcAft>
            </a:pPr>
            <a:r>
              <a:rPr lang="en-US" b="1" dirty="0">
                <a:solidFill>
                  <a:srgbClr val="595959"/>
                </a:solidFill>
                <a:latin typeface="Arial"/>
              </a:rPr>
              <a:t>Manually extracted semantic relationships </a:t>
            </a:r>
          </a:p>
        </p:txBody>
      </p:sp>
      <p:sp>
        <p:nvSpPr>
          <p:cNvPr id="45" name="Title 1"/>
          <p:cNvSpPr txBox="1">
            <a:spLocks/>
          </p:cNvSpPr>
          <p:nvPr/>
        </p:nvSpPr>
        <p:spPr>
          <a:xfrm>
            <a:off x="457200" y="612776"/>
            <a:ext cx="8229600" cy="804863"/>
          </a:xfrm>
          <a:prstGeom prst="rect">
            <a:avLst/>
          </a:prstGeom>
        </p:spPr>
        <p:txBody>
          <a:bodyPr/>
          <a:lstStyle>
            <a:lvl1pPr algn="l" defTabSz="456372" rtl="0" eaLnBrk="0" fontAlgn="base" hangingPunct="0">
              <a:spcBef>
                <a:spcPct val="0"/>
              </a:spcBef>
              <a:spcAft>
                <a:spcPct val="0"/>
              </a:spcAft>
              <a:defRPr sz="2400" kern="1200">
                <a:solidFill>
                  <a:srgbClr val="007398"/>
                </a:solidFill>
                <a:latin typeface="+mj-lt"/>
                <a:ea typeface="ＭＳ Ｐゴシック" charset="0"/>
                <a:cs typeface="ＭＳ Ｐゴシック" charset="0"/>
              </a:defRPr>
            </a:lvl1pPr>
            <a:lvl2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2pPr>
            <a:lvl3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3pPr>
            <a:lvl4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4pPr>
            <a:lvl5pPr algn="l" defTabSz="456372" rtl="0" eaLnBrk="0" fontAlgn="base" hangingPunct="0">
              <a:spcBef>
                <a:spcPct val="0"/>
              </a:spcBef>
              <a:spcAft>
                <a:spcPct val="0"/>
              </a:spcAft>
              <a:defRPr sz="2400">
                <a:solidFill>
                  <a:srgbClr val="007398"/>
                </a:solidFill>
                <a:latin typeface="Arial" charset="0"/>
                <a:ea typeface="ＭＳ Ｐゴシック" charset="0"/>
                <a:cs typeface="ＭＳ Ｐゴシック" charset="0"/>
              </a:defRPr>
            </a:lvl5pPr>
            <a:lvl6pPr marL="456372"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6pPr>
            <a:lvl7pPr marL="912760"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7pPr>
            <a:lvl8pPr marL="1369150"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8pPr>
            <a:lvl9pPr marL="1825529" algn="l" defTabSz="456372" rtl="0" fontAlgn="base">
              <a:spcBef>
                <a:spcPct val="0"/>
              </a:spcBef>
              <a:spcAft>
                <a:spcPct val="0"/>
              </a:spcAft>
              <a:defRPr sz="2400">
                <a:solidFill>
                  <a:srgbClr val="007398"/>
                </a:solidFill>
                <a:latin typeface="Arial" charset="0"/>
                <a:ea typeface="ＭＳ Ｐゴシック" charset="0"/>
                <a:cs typeface="ＭＳ Ｐゴシック" charset="0"/>
              </a:defRPr>
            </a:lvl9pPr>
          </a:lstStyle>
          <a:p>
            <a:r>
              <a:rPr lang="en-US" b="1" dirty="0">
                <a:solidFill>
                  <a:srgbClr val="126083"/>
                </a:solidFill>
              </a:rPr>
              <a:t>E.g. Triple indexing can be used to identify relationships of the drug Everolimus</a:t>
            </a:r>
          </a:p>
        </p:txBody>
      </p:sp>
      <p:pic>
        <p:nvPicPr>
          <p:cNvPr id="25" name="Picture 24"/>
          <p:cNvPicPr>
            <a:picLocks noChangeAspect="1"/>
          </p:cNvPicPr>
          <p:nvPr/>
        </p:nvPicPr>
        <p:blipFill>
          <a:blip r:embed="rId3"/>
          <a:stretch>
            <a:fillRect/>
          </a:stretch>
        </p:blipFill>
        <p:spPr>
          <a:xfrm>
            <a:off x="1813342" y="1672629"/>
            <a:ext cx="5517315" cy="4108534"/>
          </a:xfrm>
          <a:prstGeom prst="rect">
            <a:avLst/>
          </a:prstGeom>
        </p:spPr>
      </p:pic>
      <p:sp>
        <p:nvSpPr>
          <p:cNvPr id="106" name="Rectangle 105"/>
          <p:cNvSpPr/>
          <p:nvPr/>
        </p:nvSpPr>
        <p:spPr>
          <a:xfrm>
            <a:off x="457200" y="6036153"/>
            <a:ext cx="8238319" cy="646331"/>
          </a:xfrm>
          <a:prstGeom prst="rect">
            <a:avLst/>
          </a:prstGeom>
        </p:spPr>
        <p:txBody>
          <a:bodyPr wrap="square">
            <a:spAutoFit/>
          </a:bodyPr>
          <a:lstStyle/>
          <a:p>
            <a:r>
              <a:rPr lang="en-GB" sz="1200" dirty="0"/>
              <a:t>Triple linking and drug-repurposing</a:t>
            </a:r>
            <a:endParaRPr lang="en-GB" sz="1200" dirty="0">
              <a:hlinkClick r:id="rId4"/>
            </a:endParaRPr>
          </a:p>
          <a:p>
            <a:pPr marL="171450" indent="-171450">
              <a:buFont typeface="Arial" panose="020B0604020202020204" pitchFamily="34" charset="0"/>
              <a:buChar char="•"/>
            </a:pPr>
            <a:r>
              <a:rPr lang="en-GB" sz="1200" dirty="0">
                <a:hlinkClick r:id="rId4"/>
              </a:rPr>
              <a:t>http://help.elsevier.com/app/answers/detail/a_id/11345/p/9754</a:t>
            </a:r>
            <a:endParaRPr lang="en-GB" sz="1200" dirty="0"/>
          </a:p>
          <a:p>
            <a:pPr marL="171450" indent="-171450">
              <a:buFont typeface="Arial" panose="020B0604020202020204" pitchFamily="34" charset="0"/>
              <a:buChar char="•"/>
            </a:pPr>
            <a:r>
              <a:rPr lang="en-GB" sz="1200" dirty="0">
                <a:hlinkClick r:id="rId5"/>
              </a:rPr>
              <a:t>http://help.elsevier.com/app/answers/detail/a_id/6082/p/9754</a:t>
            </a:r>
            <a:r>
              <a:rPr lang="en-GB" sz="1200" dirty="0"/>
              <a:t> </a:t>
            </a:r>
          </a:p>
        </p:txBody>
      </p:sp>
      <p:sp>
        <p:nvSpPr>
          <p:cNvPr id="26" name="Oval 25"/>
          <p:cNvSpPr/>
          <p:nvPr/>
        </p:nvSpPr>
        <p:spPr>
          <a:xfrm>
            <a:off x="3936569" y="1417639"/>
            <a:ext cx="2371241" cy="1868002"/>
          </a:xfrm>
          <a:prstGeom prst="ellipse">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p:cNvSpPr/>
          <p:nvPr/>
        </p:nvSpPr>
        <p:spPr>
          <a:xfrm>
            <a:off x="1565328" y="3429836"/>
            <a:ext cx="2371241" cy="1868002"/>
          </a:xfrm>
          <a:prstGeom prst="ellipse">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p:cNvSpPr/>
          <p:nvPr/>
        </p:nvSpPr>
        <p:spPr>
          <a:xfrm>
            <a:off x="1681585" y="1672629"/>
            <a:ext cx="2371241" cy="1868002"/>
          </a:xfrm>
          <a:prstGeom prst="ellipse">
            <a:avLst/>
          </a:prstGeom>
          <a:no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309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7" grpId="0" animBg="1"/>
      <p:bldP spid="1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3"/>
          </p:nvPr>
        </p:nvSpPr>
        <p:spPr/>
        <p:txBody>
          <a:bodyPr>
            <a:normAutofit lnSpcReduction="10000"/>
          </a:bodyPr>
          <a:lstStyle/>
          <a:p>
            <a:r>
              <a:rPr lang="en-GB" dirty="0"/>
              <a:t>Tools in Embase.com</a:t>
            </a:r>
          </a:p>
        </p:txBody>
      </p:sp>
    </p:spTree>
    <p:extLst>
      <p:ext uri="{BB962C8B-B14F-4D97-AF65-F5344CB8AC3E}">
        <p14:creationId xmlns:p14="http://schemas.microsoft.com/office/powerpoint/2010/main" val="136374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600" y="1180213"/>
            <a:ext cx="8764773" cy="4258102"/>
          </a:xfrm>
          <a:prstGeom prst="rect">
            <a:avLst/>
          </a:prstGeom>
        </p:spPr>
      </p:pic>
      <p:sp>
        <p:nvSpPr>
          <p:cNvPr id="16" name="Text Placeholder 15"/>
          <p:cNvSpPr>
            <a:spLocks noGrp="1"/>
          </p:cNvSpPr>
          <p:nvPr>
            <p:ph type="body" sz="quarter" idx="16"/>
          </p:nvPr>
        </p:nvSpPr>
        <p:spPr/>
        <p:txBody>
          <a:bodyPr/>
          <a:lstStyle/>
          <a:p>
            <a:endParaRPr lang="en-GB"/>
          </a:p>
        </p:txBody>
      </p:sp>
      <p:grpSp>
        <p:nvGrpSpPr>
          <p:cNvPr id="12" name="Group 11"/>
          <p:cNvGrpSpPr/>
          <p:nvPr/>
        </p:nvGrpSpPr>
        <p:grpSpPr>
          <a:xfrm>
            <a:off x="198600" y="1180213"/>
            <a:ext cx="4632707" cy="982639"/>
            <a:chOff x="198600" y="1187355"/>
            <a:chExt cx="4632707" cy="982639"/>
          </a:xfrm>
        </p:grpSpPr>
        <p:sp>
          <p:nvSpPr>
            <p:cNvPr id="5" name="Rectangle: Rounded Corners 4"/>
            <p:cNvSpPr/>
            <p:nvPr/>
          </p:nvSpPr>
          <p:spPr>
            <a:xfrm>
              <a:off x="198600" y="1774209"/>
              <a:ext cx="4632707" cy="395785"/>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Speech Bubble: Rectangle with Corners Rounded 6"/>
            <p:cNvSpPr/>
            <p:nvPr/>
          </p:nvSpPr>
          <p:spPr>
            <a:xfrm>
              <a:off x="1310185" y="1187355"/>
              <a:ext cx="1323833" cy="268818"/>
            </a:xfrm>
            <a:prstGeom prst="wedgeRoundRectCallout">
              <a:avLst>
                <a:gd name="adj1" fmla="val -22895"/>
                <a:gd name="adj2" fmla="val 164039"/>
                <a:gd name="adj3" fmla="val 16667"/>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Search options</a:t>
              </a:r>
            </a:p>
          </p:txBody>
        </p:sp>
      </p:grpSp>
      <p:grpSp>
        <p:nvGrpSpPr>
          <p:cNvPr id="13" name="Group 12"/>
          <p:cNvGrpSpPr/>
          <p:nvPr/>
        </p:nvGrpSpPr>
        <p:grpSpPr>
          <a:xfrm>
            <a:off x="5227094" y="1180214"/>
            <a:ext cx="2325623" cy="587468"/>
            <a:chOff x="4143880" y="1469821"/>
            <a:chExt cx="2325623" cy="587468"/>
          </a:xfrm>
        </p:grpSpPr>
        <p:sp>
          <p:nvSpPr>
            <p:cNvPr id="10" name="Rectangle: Rounded Corners 9"/>
            <p:cNvSpPr/>
            <p:nvPr/>
          </p:nvSpPr>
          <p:spPr>
            <a:xfrm>
              <a:off x="4143880" y="1469821"/>
              <a:ext cx="914400" cy="268817"/>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Speech Bubble: Rectangle with Corners Rounded 10"/>
            <p:cNvSpPr/>
            <p:nvPr/>
          </p:nvSpPr>
          <p:spPr>
            <a:xfrm>
              <a:off x="5105794" y="1770687"/>
              <a:ext cx="1363709" cy="286602"/>
            </a:xfrm>
            <a:prstGeom prst="wedgeRoundRectCallout">
              <a:avLst>
                <a:gd name="adj1" fmla="val -100787"/>
                <a:gd name="adj2" fmla="val -69779"/>
                <a:gd name="adj3" fmla="val 16667"/>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Browse options</a:t>
              </a:r>
            </a:p>
          </p:txBody>
        </p:sp>
      </p:grpSp>
      <p:sp>
        <p:nvSpPr>
          <p:cNvPr id="14" name="Rectangle: Rounded Corners 13"/>
          <p:cNvSpPr/>
          <p:nvPr/>
        </p:nvSpPr>
        <p:spPr>
          <a:xfrm>
            <a:off x="7552717" y="1964960"/>
            <a:ext cx="1410656" cy="3262134"/>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Rounded Corners 17"/>
          <p:cNvSpPr/>
          <p:nvPr/>
        </p:nvSpPr>
        <p:spPr>
          <a:xfrm>
            <a:off x="8599136" y="1195082"/>
            <a:ext cx="270867" cy="285987"/>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Rounded Corners 18"/>
          <p:cNvSpPr/>
          <p:nvPr/>
        </p:nvSpPr>
        <p:spPr>
          <a:xfrm>
            <a:off x="2514953" y="2217124"/>
            <a:ext cx="4632707" cy="532582"/>
          </a:xfrm>
          <a:prstGeom prst="round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1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people use Embase?</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4021404644"/>
              </p:ext>
            </p:extLst>
          </p:nvPr>
        </p:nvGraphicFramePr>
        <p:xfrm>
          <a:off x="457200" y="1500188"/>
          <a:ext cx="8237538"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988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809784" y="1500188"/>
            <a:ext cx="7532369" cy="4897437"/>
          </a:xfrm>
          <a:prstGeom prst="rect">
            <a:avLst/>
          </a:prstGeom>
          <a:ln>
            <a:solidFill>
              <a:schemeClr val="accent1"/>
            </a:solidFill>
          </a:ln>
        </p:spPr>
      </p:pic>
      <p:sp>
        <p:nvSpPr>
          <p:cNvPr id="3" name="Title 2"/>
          <p:cNvSpPr>
            <a:spLocks noGrp="1"/>
          </p:cNvSpPr>
          <p:nvPr>
            <p:ph type="title"/>
          </p:nvPr>
        </p:nvSpPr>
        <p:spPr/>
        <p:txBody>
          <a:bodyPr/>
          <a:lstStyle/>
          <a:p>
            <a:r>
              <a:rPr lang="en-GB" dirty="0"/>
              <a:t>Using PICO search form for systematic searching</a:t>
            </a:r>
            <a:endParaRPr lang="en-US" dirty="0"/>
          </a:p>
        </p:txBody>
      </p:sp>
      <p:sp>
        <p:nvSpPr>
          <p:cNvPr id="5" name="Rounded Rectangle 4"/>
          <p:cNvSpPr/>
          <p:nvPr/>
        </p:nvSpPr>
        <p:spPr>
          <a:xfrm>
            <a:off x="4005883" y="2231930"/>
            <a:ext cx="866564" cy="419830"/>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ounded Rectangle 4"/>
          <p:cNvSpPr/>
          <p:nvPr/>
        </p:nvSpPr>
        <p:spPr>
          <a:xfrm>
            <a:off x="4005883" y="3135085"/>
            <a:ext cx="866564" cy="312843"/>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ounded Rectangle 4"/>
          <p:cNvSpPr/>
          <p:nvPr/>
        </p:nvSpPr>
        <p:spPr>
          <a:xfrm>
            <a:off x="4018947" y="3970187"/>
            <a:ext cx="866564" cy="312843"/>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ounded Rectangle 4"/>
          <p:cNvSpPr/>
          <p:nvPr/>
        </p:nvSpPr>
        <p:spPr>
          <a:xfrm>
            <a:off x="4018947" y="4844603"/>
            <a:ext cx="866564" cy="312843"/>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83080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277" y="1828902"/>
            <a:ext cx="8905398" cy="3136433"/>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GB" dirty="0"/>
              <a:t>Using PV wizard search form</a:t>
            </a:r>
            <a:endParaRPr lang="en-US" dirty="0"/>
          </a:p>
        </p:txBody>
      </p:sp>
      <p:sp>
        <p:nvSpPr>
          <p:cNvPr id="3" name="Text Placeholder 2"/>
          <p:cNvSpPr>
            <a:spLocks noGrp="1"/>
          </p:cNvSpPr>
          <p:nvPr>
            <p:ph type="body" sz="quarter" idx="16"/>
          </p:nvPr>
        </p:nvSpPr>
        <p:spPr/>
        <p:txBody>
          <a:bodyPr/>
          <a:lstStyle/>
          <a:p>
            <a:endParaRPr lang="en-US"/>
          </a:p>
        </p:txBody>
      </p:sp>
      <p:grpSp>
        <p:nvGrpSpPr>
          <p:cNvPr id="15" name="Group 14"/>
          <p:cNvGrpSpPr/>
          <p:nvPr/>
        </p:nvGrpSpPr>
        <p:grpSpPr>
          <a:xfrm>
            <a:off x="139276" y="2014582"/>
            <a:ext cx="8905400" cy="2980706"/>
            <a:chOff x="-914400" y="1762961"/>
            <a:chExt cx="10984428" cy="3676573"/>
          </a:xfrm>
        </p:grpSpPr>
        <p:sp>
          <p:nvSpPr>
            <p:cNvPr id="5" name="Rounded Rectangle 4"/>
            <p:cNvSpPr/>
            <p:nvPr/>
          </p:nvSpPr>
          <p:spPr>
            <a:xfrm>
              <a:off x="-914400" y="2095501"/>
              <a:ext cx="2831431" cy="3344033"/>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ounded Rectangle 5"/>
            <p:cNvSpPr/>
            <p:nvPr/>
          </p:nvSpPr>
          <p:spPr>
            <a:xfrm>
              <a:off x="1917032" y="2264471"/>
              <a:ext cx="8152996" cy="671234"/>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ounded Rectangle 6"/>
            <p:cNvSpPr/>
            <p:nvPr/>
          </p:nvSpPr>
          <p:spPr>
            <a:xfrm>
              <a:off x="1917030" y="3336387"/>
              <a:ext cx="4620128" cy="671234"/>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ounded Rectangle 8"/>
            <p:cNvSpPr/>
            <p:nvPr/>
          </p:nvSpPr>
          <p:spPr>
            <a:xfrm>
              <a:off x="1917030" y="4384240"/>
              <a:ext cx="2719138" cy="981844"/>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Content Placeholder 2"/>
            <p:cNvSpPr txBox="1">
              <a:spLocks/>
            </p:cNvSpPr>
            <p:nvPr/>
          </p:nvSpPr>
          <p:spPr bwMode="auto">
            <a:xfrm>
              <a:off x="-41251" y="1762961"/>
              <a:ext cx="1015712" cy="332540"/>
            </a:xfrm>
            <a:prstGeom prst="rect">
              <a:avLst/>
            </a:prstGeom>
            <a:solidFill>
              <a:schemeClr val="tx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68456" tIns="34229" rIns="68456" bIns="34229" numCol="1" anchor="t" anchorCtr="0" compatLnSpc="1">
              <a:prstTxWarp prst="textNoShape">
                <a:avLst/>
              </a:prstTxWarp>
            </a:bodyPr>
            <a:lstStyle>
              <a:lvl1pPr marL="342294" indent="-225010" algn="l" defTabSz="456372" rtl="0" eaLnBrk="0" fontAlgn="base" hangingPunct="0">
                <a:spcBef>
                  <a:spcPct val="20000"/>
                </a:spcBef>
                <a:spcAft>
                  <a:spcPct val="0"/>
                </a:spcAft>
                <a:buClr>
                  <a:srgbClr val="414448"/>
                </a:buClr>
                <a:buFont typeface="Arial" charset="0"/>
                <a:buChar char="•"/>
                <a:defRPr sz="2000" kern="1200">
                  <a:solidFill>
                    <a:srgbClr val="53565A"/>
                  </a:solidFill>
                  <a:latin typeface="+mn-lt"/>
                  <a:ea typeface="ＭＳ Ｐゴシック" charset="0"/>
                  <a:cs typeface="ＭＳ Ｐゴシック" charset="0"/>
                </a:defRPr>
              </a:lvl1pPr>
              <a:lvl2pPr marL="741620" indent="-285248" algn="l" defTabSz="456372" rtl="0" eaLnBrk="0" fontAlgn="base" hangingPunct="0">
                <a:spcBef>
                  <a:spcPct val="20000"/>
                </a:spcBef>
                <a:spcAft>
                  <a:spcPct val="0"/>
                </a:spcAft>
                <a:buClr>
                  <a:srgbClr val="414448"/>
                </a:buClr>
                <a:buFont typeface="Arial" charset="0"/>
                <a:buChar char="–"/>
                <a:defRPr kern="1200">
                  <a:solidFill>
                    <a:srgbClr val="53565A"/>
                  </a:solidFill>
                  <a:latin typeface="+mn-lt"/>
                  <a:ea typeface="ＭＳ Ｐゴシック" charset="0"/>
                  <a:cs typeface="+mn-cs"/>
                </a:defRPr>
              </a:lvl2pPr>
              <a:lvl3pPr marL="1140950" indent="-228185" algn="l" defTabSz="456372" rtl="0" eaLnBrk="0" fontAlgn="base" hangingPunct="0">
                <a:spcBef>
                  <a:spcPct val="20000"/>
                </a:spcBef>
                <a:spcAft>
                  <a:spcPct val="0"/>
                </a:spcAft>
                <a:buClr>
                  <a:srgbClr val="414448"/>
                </a:buClr>
                <a:buFont typeface="Arial" charset="0"/>
                <a:buChar char="•"/>
                <a:defRPr sz="1600" kern="1200">
                  <a:solidFill>
                    <a:srgbClr val="53565A"/>
                  </a:solidFill>
                  <a:latin typeface="+mn-lt"/>
                  <a:ea typeface="ＭＳ Ｐゴシック" charset="0"/>
                  <a:cs typeface="+mn-cs"/>
                </a:defRPr>
              </a:lvl3pPr>
              <a:lvl4pPr marL="1597331"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4pPr>
              <a:lvl5pPr marL="2053725"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5pPr>
              <a:lvl6pPr marL="2510103" indent="-228185" algn="l" defTabSz="456372" rtl="0" eaLnBrk="1" latinLnBrk="0" hangingPunct="1">
                <a:spcBef>
                  <a:spcPct val="20000"/>
                </a:spcBef>
                <a:buFont typeface="Arial"/>
                <a:buChar char="•"/>
                <a:defRPr sz="2000" kern="1200">
                  <a:solidFill>
                    <a:schemeClr val="tx1"/>
                  </a:solidFill>
                  <a:latin typeface="+mn-lt"/>
                  <a:ea typeface="+mn-ea"/>
                  <a:cs typeface="+mn-cs"/>
                </a:defRPr>
              </a:lvl6pPr>
              <a:lvl7pPr marL="2966480" indent="-228185" algn="l" defTabSz="456372" rtl="0" eaLnBrk="1" latinLnBrk="0" hangingPunct="1">
                <a:spcBef>
                  <a:spcPct val="20000"/>
                </a:spcBef>
                <a:buFont typeface="Arial"/>
                <a:buChar char="•"/>
                <a:defRPr sz="2000" kern="1200">
                  <a:solidFill>
                    <a:schemeClr val="tx1"/>
                  </a:solidFill>
                  <a:latin typeface="+mn-lt"/>
                  <a:ea typeface="+mn-ea"/>
                  <a:cs typeface="+mn-cs"/>
                </a:defRPr>
              </a:lvl7pPr>
              <a:lvl8pPr marL="3422867" indent="-228185" algn="l" defTabSz="456372" rtl="0" eaLnBrk="1" latinLnBrk="0" hangingPunct="1">
                <a:spcBef>
                  <a:spcPct val="20000"/>
                </a:spcBef>
                <a:buFont typeface="Arial"/>
                <a:buChar char="•"/>
                <a:defRPr sz="2000" kern="1200">
                  <a:solidFill>
                    <a:schemeClr val="tx1"/>
                  </a:solidFill>
                  <a:latin typeface="+mn-lt"/>
                  <a:ea typeface="+mn-ea"/>
                  <a:cs typeface="+mn-cs"/>
                </a:defRPr>
              </a:lvl8pPr>
              <a:lvl9pPr marL="3879238" indent="-228185" algn="l" defTabSz="45637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solidFill>
                    <a:srgbClr val="6C6E70"/>
                  </a:solidFill>
                  <a:latin typeface="TitilliumText25L"/>
                </a:rPr>
                <a:t>Emtree</a:t>
              </a:r>
              <a:endParaRPr lang="en-US" sz="900" i="1" dirty="0"/>
            </a:p>
          </p:txBody>
        </p:sp>
        <p:sp>
          <p:nvSpPr>
            <p:cNvPr id="11" name="Content Placeholder 2"/>
            <p:cNvSpPr txBox="1">
              <a:spLocks/>
            </p:cNvSpPr>
            <p:nvPr/>
          </p:nvSpPr>
          <p:spPr bwMode="auto">
            <a:xfrm>
              <a:off x="4636169" y="1887852"/>
              <a:ext cx="2552031" cy="383986"/>
            </a:xfrm>
            <a:prstGeom prst="rect">
              <a:avLst/>
            </a:prstGeom>
            <a:solidFill>
              <a:schemeClr val="tx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68456" tIns="34229" rIns="68456" bIns="34229" numCol="1" anchor="t" anchorCtr="0" compatLnSpc="1">
              <a:prstTxWarp prst="textNoShape">
                <a:avLst/>
              </a:prstTxWarp>
            </a:bodyPr>
            <a:lstStyle>
              <a:lvl1pPr marL="342294" indent="-225010" algn="l" defTabSz="456372" rtl="0" eaLnBrk="0" fontAlgn="base" hangingPunct="0">
                <a:spcBef>
                  <a:spcPct val="20000"/>
                </a:spcBef>
                <a:spcAft>
                  <a:spcPct val="0"/>
                </a:spcAft>
                <a:buClr>
                  <a:srgbClr val="414448"/>
                </a:buClr>
                <a:buFont typeface="Arial" charset="0"/>
                <a:buChar char="•"/>
                <a:defRPr sz="2000" kern="1200">
                  <a:solidFill>
                    <a:srgbClr val="53565A"/>
                  </a:solidFill>
                  <a:latin typeface="+mn-lt"/>
                  <a:ea typeface="ＭＳ Ｐゴシック" charset="0"/>
                  <a:cs typeface="ＭＳ Ｐゴシック" charset="0"/>
                </a:defRPr>
              </a:lvl1pPr>
              <a:lvl2pPr marL="741620" indent="-285248" algn="l" defTabSz="456372" rtl="0" eaLnBrk="0" fontAlgn="base" hangingPunct="0">
                <a:spcBef>
                  <a:spcPct val="20000"/>
                </a:spcBef>
                <a:spcAft>
                  <a:spcPct val="0"/>
                </a:spcAft>
                <a:buClr>
                  <a:srgbClr val="414448"/>
                </a:buClr>
                <a:buFont typeface="Arial" charset="0"/>
                <a:buChar char="–"/>
                <a:defRPr kern="1200">
                  <a:solidFill>
                    <a:srgbClr val="53565A"/>
                  </a:solidFill>
                  <a:latin typeface="+mn-lt"/>
                  <a:ea typeface="ＭＳ Ｐゴシック" charset="0"/>
                  <a:cs typeface="+mn-cs"/>
                </a:defRPr>
              </a:lvl2pPr>
              <a:lvl3pPr marL="1140950" indent="-228185" algn="l" defTabSz="456372" rtl="0" eaLnBrk="0" fontAlgn="base" hangingPunct="0">
                <a:spcBef>
                  <a:spcPct val="20000"/>
                </a:spcBef>
                <a:spcAft>
                  <a:spcPct val="0"/>
                </a:spcAft>
                <a:buClr>
                  <a:srgbClr val="414448"/>
                </a:buClr>
                <a:buFont typeface="Arial" charset="0"/>
                <a:buChar char="•"/>
                <a:defRPr sz="1600" kern="1200">
                  <a:solidFill>
                    <a:srgbClr val="53565A"/>
                  </a:solidFill>
                  <a:latin typeface="+mn-lt"/>
                  <a:ea typeface="ＭＳ Ｐゴシック" charset="0"/>
                  <a:cs typeface="+mn-cs"/>
                </a:defRPr>
              </a:lvl3pPr>
              <a:lvl4pPr marL="1597331"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4pPr>
              <a:lvl5pPr marL="2053725"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5pPr>
              <a:lvl6pPr marL="2510103" indent="-228185" algn="l" defTabSz="456372" rtl="0" eaLnBrk="1" latinLnBrk="0" hangingPunct="1">
                <a:spcBef>
                  <a:spcPct val="20000"/>
                </a:spcBef>
                <a:buFont typeface="Arial"/>
                <a:buChar char="•"/>
                <a:defRPr sz="2000" kern="1200">
                  <a:solidFill>
                    <a:schemeClr val="tx1"/>
                  </a:solidFill>
                  <a:latin typeface="+mn-lt"/>
                  <a:ea typeface="+mn-ea"/>
                  <a:cs typeface="+mn-cs"/>
                </a:defRPr>
              </a:lvl6pPr>
              <a:lvl7pPr marL="2966480" indent="-228185" algn="l" defTabSz="456372" rtl="0" eaLnBrk="1" latinLnBrk="0" hangingPunct="1">
                <a:spcBef>
                  <a:spcPct val="20000"/>
                </a:spcBef>
                <a:buFont typeface="Arial"/>
                <a:buChar char="•"/>
                <a:defRPr sz="2000" kern="1200">
                  <a:solidFill>
                    <a:schemeClr val="tx1"/>
                  </a:solidFill>
                  <a:latin typeface="+mn-lt"/>
                  <a:ea typeface="+mn-ea"/>
                  <a:cs typeface="+mn-cs"/>
                </a:defRPr>
              </a:lvl7pPr>
              <a:lvl8pPr marL="3422867" indent="-228185" algn="l" defTabSz="456372" rtl="0" eaLnBrk="1" latinLnBrk="0" hangingPunct="1">
                <a:spcBef>
                  <a:spcPct val="20000"/>
                </a:spcBef>
                <a:buFont typeface="Arial"/>
                <a:buChar char="•"/>
                <a:defRPr sz="2000" kern="1200">
                  <a:solidFill>
                    <a:schemeClr val="tx1"/>
                  </a:solidFill>
                  <a:latin typeface="+mn-lt"/>
                  <a:ea typeface="+mn-ea"/>
                  <a:cs typeface="+mn-cs"/>
                </a:defRPr>
              </a:lvl8pPr>
              <a:lvl9pPr marL="3879238" indent="-228185" algn="l" defTabSz="45637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dirty="0">
                  <a:solidFill>
                    <a:srgbClr val="6C6E70"/>
                  </a:solidFill>
                  <a:latin typeface="TitilliumText25L"/>
                </a:rPr>
                <a:t>Search Five elements</a:t>
              </a:r>
              <a:endParaRPr lang="en-US" sz="900" i="1" dirty="0"/>
            </a:p>
          </p:txBody>
        </p:sp>
        <p:sp>
          <p:nvSpPr>
            <p:cNvPr id="12" name="Content Placeholder 2"/>
            <p:cNvSpPr txBox="1">
              <a:spLocks/>
            </p:cNvSpPr>
            <p:nvPr/>
          </p:nvSpPr>
          <p:spPr bwMode="auto">
            <a:xfrm>
              <a:off x="6537158" y="3473684"/>
              <a:ext cx="1330356" cy="342632"/>
            </a:xfrm>
            <a:prstGeom prst="rect">
              <a:avLst/>
            </a:prstGeom>
            <a:solidFill>
              <a:schemeClr val="tx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68456" tIns="34229" rIns="68456" bIns="34229" numCol="1" anchor="t" anchorCtr="0" compatLnSpc="1">
              <a:prstTxWarp prst="textNoShape">
                <a:avLst/>
              </a:prstTxWarp>
            </a:bodyPr>
            <a:lstStyle>
              <a:lvl1pPr marL="342294" indent="-225010" algn="l" defTabSz="456372" rtl="0" eaLnBrk="0" fontAlgn="base" hangingPunct="0">
                <a:spcBef>
                  <a:spcPct val="20000"/>
                </a:spcBef>
                <a:spcAft>
                  <a:spcPct val="0"/>
                </a:spcAft>
                <a:buClr>
                  <a:srgbClr val="414448"/>
                </a:buClr>
                <a:buFont typeface="Arial" charset="0"/>
                <a:buChar char="•"/>
                <a:defRPr sz="2000" kern="1200">
                  <a:solidFill>
                    <a:srgbClr val="53565A"/>
                  </a:solidFill>
                  <a:latin typeface="+mn-lt"/>
                  <a:ea typeface="ＭＳ Ｐゴシック" charset="0"/>
                  <a:cs typeface="ＭＳ Ｐゴシック" charset="0"/>
                </a:defRPr>
              </a:lvl1pPr>
              <a:lvl2pPr marL="741620" indent="-285248" algn="l" defTabSz="456372" rtl="0" eaLnBrk="0" fontAlgn="base" hangingPunct="0">
                <a:spcBef>
                  <a:spcPct val="20000"/>
                </a:spcBef>
                <a:spcAft>
                  <a:spcPct val="0"/>
                </a:spcAft>
                <a:buClr>
                  <a:srgbClr val="414448"/>
                </a:buClr>
                <a:buFont typeface="Arial" charset="0"/>
                <a:buChar char="–"/>
                <a:defRPr kern="1200">
                  <a:solidFill>
                    <a:srgbClr val="53565A"/>
                  </a:solidFill>
                  <a:latin typeface="+mn-lt"/>
                  <a:ea typeface="ＭＳ Ｐゴシック" charset="0"/>
                  <a:cs typeface="+mn-cs"/>
                </a:defRPr>
              </a:lvl2pPr>
              <a:lvl3pPr marL="1140950" indent="-228185" algn="l" defTabSz="456372" rtl="0" eaLnBrk="0" fontAlgn="base" hangingPunct="0">
                <a:spcBef>
                  <a:spcPct val="20000"/>
                </a:spcBef>
                <a:spcAft>
                  <a:spcPct val="0"/>
                </a:spcAft>
                <a:buClr>
                  <a:srgbClr val="414448"/>
                </a:buClr>
                <a:buFont typeface="Arial" charset="0"/>
                <a:buChar char="•"/>
                <a:defRPr sz="1600" kern="1200">
                  <a:solidFill>
                    <a:srgbClr val="53565A"/>
                  </a:solidFill>
                  <a:latin typeface="+mn-lt"/>
                  <a:ea typeface="ＭＳ Ｐゴシック" charset="0"/>
                  <a:cs typeface="+mn-cs"/>
                </a:defRPr>
              </a:lvl3pPr>
              <a:lvl4pPr marL="1597331"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4pPr>
              <a:lvl5pPr marL="2053725"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5pPr>
              <a:lvl6pPr marL="2510103" indent="-228185" algn="l" defTabSz="456372" rtl="0" eaLnBrk="1" latinLnBrk="0" hangingPunct="1">
                <a:spcBef>
                  <a:spcPct val="20000"/>
                </a:spcBef>
                <a:buFont typeface="Arial"/>
                <a:buChar char="•"/>
                <a:defRPr sz="2000" kern="1200">
                  <a:solidFill>
                    <a:schemeClr val="tx1"/>
                  </a:solidFill>
                  <a:latin typeface="+mn-lt"/>
                  <a:ea typeface="+mn-ea"/>
                  <a:cs typeface="+mn-cs"/>
                </a:defRPr>
              </a:lvl6pPr>
              <a:lvl7pPr marL="2966480" indent="-228185" algn="l" defTabSz="456372" rtl="0" eaLnBrk="1" latinLnBrk="0" hangingPunct="1">
                <a:spcBef>
                  <a:spcPct val="20000"/>
                </a:spcBef>
                <a:buFont typeface="Arial"/>
                <a:buChar char="•"/>
                <a:defRPr sz="2000" kern="1200">
                  <a:solidFill>
                    <a:schemeClr val="tx1"/>
                  </a:solidFill>
                  <a:latin typeface="+mn-lt"/>
                  <a:ea typeface="+mn-ea"/>
                  <a:cs typeface="+mn-cs"/>
                </a:defRPr>
              </a:lvl7pPr>
              <a:lvl8pPr marL="3422867" indent="-228185" algn="l" defTabSz="456372" rtl="0" eaLnBrk="1" latinLnBrk="0" hangingPunct="1">
                <a:spcBef>
                  <a:spcPct val="20000"/>
                </a:spcBef>
                <a:buFont typeface="Arial"/>
                <a:buChar char="•"/>
                <a:defRPr sz="2000" kern="1200">
                  <a:solidFill>
                    <a:schemeClr val="tx1"/>
                  </a:solidFill>
                  <a:latin typeface="+mn-lt"/>
                  <a:ea typeface="+mn-ea"/>
                  <a:cs typeface="+mn-cs"/>
                </a:defRPr>
              </a:lvl8pPr>
              <a:lvl9pPr marL="3879238" indent="-228185" algn="l" defTabSz="45637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dirty="0">
                  <a:solidFill>
                    <a:srgbClr val="6C6E70"/>
                  </a:solidFill>
                  <a:latin typeface="TitilliumText25L"/>
                </a:rPr>
                <a:t>Edit Query</a:t>
              </a:r>
              <a:endParaRPr lang="en-US" sz="900" i="1" dirty="0"/>
            </a:p>
          </p:txBody>
        </p:sp>
        <p:sp>
          <p:nvSpPr>
            <p:cNvPr id="14" name="Content Placeholder 2"/>
            <p:cNvSpPr txBox="1">
              <a:spLocks/>
            </p:cNvSpPr>
            <p:nvPr/>
          </p:nvSpPr>
          <p:spPr bwMode="auto">
            <a:xfrm>
              <a:off x="4636168" y="4519717"/>
              <a:ext cx="1708836" cy="701989"/>
            </a:xfrm>
            <a:prstGeom prst="rect">
              <a:avLst/>
            </a:prstGeom>
            <a:solidFill>
              <a:schemeClr val="tx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68456" tIns="34229" rIns="68456" bIns="34229" numCol="1" anchor="t" anchorCtr="0" compatLnSpc="1">
              <a:prstTxWarp prst="textNoShape">
                <a:avLst/>
              </a:prstTxWarp>
            </a:bodyPr>
            <a:lstStyle>
              <a:lvl1pPr marL="342294" indent="-225010" algn="l" defTabSz="456372" rtl="0" eaLnBrk="0" fontAlgn="base" hangingPunct="0">
                <a:spcBef>
                  <a:spcPct val="20000"/>
                </a:spcBef>
                <a:spcAft>
                  <a:spcPct val="0"/>
                </a:spcAft>
                <a:buClr>
                  <a:srgbClr val="414448"/>
                </a:buClr>
                <a:buFont typeface="Arial" charset="0"/>
                <a:buChar char="•"/>
                <a:defRPr sz="2000" kern="1200">
                  <a:solidFill>
                    <a:srgbClr val="53565A"/>
                  </a:solidFill>
                  <a:latin typeface="+mn-lt"/>
                  <a:ea typeface="ＭＳ Ｐゴシック" charset="0"/>
                  <a:cs typeface="ＭＳ Ｐゴシック" charset="0"/>
                </a:defRPr>
              </a:lvl1pPr>
              <a:lvl2pPr marL="741620" indent="-285248" algn="l" defTabSz="456372" rtl="0" eaLnBrk="0" fontAlgn="base" hangingPunct="0">
                <a:spcBef>
                  <a:spcPct val="20000"/>
                </a:spcBef>
                <a:spcAft>
                  <a:spcPct val="0"/>
                </a:spcAft>
                <a:buClr>
                  <a:srgbClr val="414448"/>
                </a:buClr>
                <a:buFont typeface="Arial" charset="0"/>
                <a:buChar char="–"/>
                <a:defRPr kern="1200">
                  <a:solidFill>
                    <a:srgbClr val="53565A"/>
                  </a:solidFill>
                  <a:latin typeface="+mn-lt"/>
                  <a:ea typeface="ＭＳ Ｐゴシック" charset="0"/>
                  <a:cs typeface="+mn-cs"/>
                </a:defRPr>
              </a:lvl2pPr>
              <a:lvl3pPr marL="1140950" indent="-228185" algn="l" defTabSz="456372" rtl="0" eaLnBrk="0" fontAlgn="base" hangingPunct="0">
                <a:spcBef>
                  <a:spcPct val="20000"/>
                </a:spcBef>
                <a:spcAft>
                  <a:spcPct val="0"/>
                </a:spcAft>
                <a:buClr>
                  <a:srgbClr val="414448"/>
                </a:buClr>
                <a:buFont typeface="Arial" charset="0"/>
                <a:buChar char="•"/>
                <a:defRPr sz="1600" kern="1200">
                  <a:solidFill>
                    <a:srgbClr val="53565A"/>
                  </a:solidFill>
                  <a:latin typeface="+mn-lt"/>
                  <a:ea typeface="ＭＳ Ｐゴシック" charset="0"/>
                  <a:cs typeface="+mn-cs"/>
                </a:defRPr>
              </a:lvl3pPr>
              <a:lvl4pPr marL="1597331"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4pPr>
              <a:lvl5pPr marL="2053725"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5pPr>
              <a:lvl6pPr marL="2510103" indent="-228185" algn="l" defTabSz="456372" rtl="0" eaLnBrk="1" latinLnBrk="0" hangingPunct="1">
                <a:spcBef>
                  <a:spcPct val="20000"/>
                </a:spcBef>
                <a:buFont typeface="Arial"/>
                <a:buChar char="•"/>
                <a:defRPr sz="2000" kern="1200">
                  <a:solidFill>
                    <a:schemeClr val="tx1"/>
                  </a:solidFill>
                  <a:latin typeface="+mn-lt"/>
                  <a:ea typeface="+mn-ea"/>
                  <a:cs typeface="+mn-cs"/>
                </a:defRPr>
              </a:lvl6pPr>
              <a:lvl7pPr marL="2966480" indent="-228185" algn="l" defTabSz="456372" rtl="0" eaLnBrk="1" latinLnBrk="0" hangingPunct="1">
                <a:spcBef>
                  <a:spcPct val="20000"/>
                </a:spcBef>
                <a:buFont typeface="Arial"/>
                <a:buChar char="•"/>
                <a:defRPr sz="2000" kern="1200">
                  <a:solidFill>
                    <a:schemeClr val="tx1"/>
                  </a:solidFill>
                  <a:latin typeface="+mn-lt"/>
                  <a:ea typeface="+mn-ea"/>
                  <a:cs typeface="+mn-cs"/>
                </a:defRPr>
              </a:lvl7pPr>
              <a:lvl8pPr marL="3422867" indent="-228185" algn="l" defTabSz="456372" rtl="0" eaLnBrk="1" latinLnBrk="0" hangingPunct="1">
                <a:spcBef>
                  <a:spcPct val="20000"/>
                </a:spcBef>
                <a:buFont typeface="Arial"/>
                <a:buChar char="•"/>
                <a:defRPr sz="2000" kern="1200">
                  <a:solidFill>
                    <a:schemeClr val="tx1"/>
                  </a:solidFill>
                  <a:latin typeface="+mn-lt"/>
                  <a:ea typeface="+mn-ea"/>
                  <a:cs typeface="+mn-cs"/>
                </a:defRPr>
              </a:lvl8pPr>
              <a:lvl9pPr marL="3879238" indent="-228185" algn="l" defTabSz="45637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350" dirty="0">
                  <a:solidFill>
                    <a:srgbClr val="6C6E70"/>
                  </a:solidFill>
                  <a:latin typeface="TitilliumText25L"/>
                </a:rPr>
                <a:t>Pre-filled subheadings</a:t>
              </a:r>
              <a:endParaRPr lang="en-US" sz="900" i="1" dirty="0"/>
            </a:p>
          </p:txBody>
        </p:sp>
      </p:grpSp>
      <p:sp>
        <p:nvSpPr>
          <p:cNvPr id="20" name="Rounded Rectangle 19"/>
          <p:cNvSpPr/>
          <p:nvPr/>
        </p:nvSpPr>
        <p:spPr>
          <a:xfrm>
            <a:off x="7879726" y="2198686"/>
            <a:ext cx="1164950" cy="196083"/>
          </a:xfrm>
          <a:prstGeom prst="roundRect">
            <a:avLst/>
          </a:prstGeom>
          <a:noFill/>
          <a:ln w="127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Content Placeholder 2"/>
          <p:cNvSpPr txBox="1">
            <a:spLocks/>
          </p:cNvSpPr>
          <p:nvPr/>
        </p:nvSpPr>
        <p:spPr bwMode="auto">
          <a:xfrm>
            <a:off x="7922921" y="1905295"/>
            <a:ext cx="1078559" cy="277782"/>
          </a:xfrm>
          <a:prstGeom prst="rect">
            <a:avLst/>
          </a:prstGeom>
          <a:solidFill>
            <a:schemeClr val="tx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68456" tIns="34229" rIns="68456" bIns="34229" numCol="1" anchor="t" anchorCtr="0" compatLnSpc="1">
            <a:prstTxWarp prst="textNoShape">
              <a:avLst/>
            </a:prstTxWarp>
          </a:bodyPr>
          <a:lstStyle>
            <a:lvl1pPr marL="342294" indent="-225010" algn="l" defTabSz="456372" rtl="0" eaLnBrk="0" fontAlgn="base" hangingPunct="0">
              <a:spcBef>
                <a:spcPct val="20000"/>
              </a:spcBef>
              <a:spcAft>
                <a:spcPct val="0"/>
              </a:spcAft>
              <a:buClr>
                <a:srgbClr val="414448"/>
              </a:buClr>
              <a:buFont typeface="Arial" charset="0"/>
              <a:buChar char="•"/>
              <a:defRPr sz="2000" kern="1200">
                <a:solidFill>
                  <a:srgbClr val="53565A"/>
                </a:solidFill>
                <a:latin typeface="+mn-lt"/>
                <a:ea typeface="ＭＳ Ｐゴシック" charset="0"/>
                <a:cs typeface="ＭＳ Ｐゴシック" charset="0"/>
              </a:defRPr>
            </a:lvl1pPr>
            <a:lvl2pPr marL="741620" indent="-285248" algn="l" defTabSz="456372" rtl="0" eaLnBrk="0" fontAlgn="base" hangingPunct="0">
              <a:spcBef>
                <a:spcPct val="20000"/>
              </a:spcBef>
              <a:spcAft>
                <a:spcPct val="0"/>
              </a:spcAft>
              <a:buClr>
                <a:srgbClr val="414448"/>
              </a:buClr>
              <a:buFont typeface="Arial" charset="0"/>
              <a:buChar char="–"/>
              <a:defRPr kern="1200">
                <a:solidFill>
                  <a:srgbClr val="53565A"/>
                </a:solidFill>
                <a:latin typeface="+mn-lt"/>
                <a:ea typeface="ＭＳ Ｐゴシック" charset="0"/>
                <a:cs typeface="+mn-cs"/>
              </a:defRPr>
            </a:lvl2pPr>
            <a:lvl3pPr marL="1140950" indent="-228185" algn="l" defTabSz="456372" rtl="0" eaLnBrk="0" fontAlgn="base" hangingPunct="0">
              <a:spcBef>
                <a:spcPct val="20000"/>
              </a:spcBef>
              <a:spcAft>
                <a:spcPct val="0"/>
              </a:spcAft>
              <a:buClr>
                <a:srgbClr val="414448"/>
              </a:buClr>
              <a:buFont typeface="Arial" charset="0"/>
              <a:buChar char="•"/>
              <a:defRPr sz="1600" kern="1200">
                <a:solidFill>
                  <a:srgbClr val="53565A"/>
                </a:solidFill>
                <a:latin typeface="+mn-lt"/>
                <a:ea typeface="ＭＳ Ｐゴシック" charset="0"/>
                <a:cs typeface="+mn-cs"/>
              </a:defRPr>
            </a:lvl3pPr>
            <a:lvl4pPr marL="1597331"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4pPr>
            <a:lvl5pPr marL="2053725" indent="-228185" algn="l" defTabSz="456372" rtl="0" eaLnBrk="0" fontAlgn="base" hangingPunct="0">
              <a:spcBef>
                <a:spcPct val="20000"/>
              </a:spcBef>
              <a:spcAft>
                <a:spcPct val="0"/>
              </a:spcAft>
              <a:buClr>
                <a:srgbClr val="414448"/>
              </a:buClr>
              <a:buFont typeface="Arial" charset="0"/>
              <a:buChar char="»"/>
              <a:defRPr sz="1400" kern="1200">
                <a:solidFill>
                  <a:srgbClr val="53565A"/>
                </a:solidFill>
                <a:latin typeface="+mn-lt"/>
                <a:ea typeface="ＭＳ Ｐゴシック" charset="0"/>
                <a:cs typeface="+mn-cs"/>
              </a:defRPr>
            </a:lvl5pPr>
            <a:lvl6pPr marL="2510103" indent="-228185" algn="l" defTabSz="456372" rtl="0" eaLnBrk="1" latinLnBrk="0" hangingPunct="1">
              <a:spcBef>
                <a:spcPct val="20000"/>
              </a:spcBef>
              <a:buFont typeface="Arial"/>
              <a:buChar char="•"/>
              <a:defRPr sz="2000" kern="1200">
                <a:solidFill>
                  <a:schemeClr val="tx1"/>
                </a:solidFill>
                <a:latin typeface="+mn-lt"/>
                <a:ea typeface="+mn-ea"/>
                <a:cs typeface="+mn-cs"/>
              </a:defRPr>
            </a:lvl6pPr>
            <a:lvl7pPr marL="2966480" indent="-228185" algn="l" defTabSz="456372" rtl="0" eaLnBrk="1" latinLnBrk="0" hangingPunct="1">
              <a:spcBef>
                <a:spcPct val="20000"/>
              </a:spcBef>
              <a:buFont typeface="Arial"/>
              <a:buChar char="•"/>
              <a:defRPr sz="2000" kern="1200">
                <a:solidFill>
                  <a:schemeClr val="tx1"/>
                </a:solidFill>
                <a:latin typeface="+mn-lt"/>
                <a:ea typeface="+mn-ea"/>
                <a:cs typeface="+mn-cs"/>
              </a:defRPr>
            </a:lvl7pPr>
            <a:lvl8pPr marL="3422867" indent="-228185" algn="l" defTabSz="456372" rtl="0" eaLnBrk="1" latinLnBrk="0" hangingPunct="1">
              <a:spcBef>
                <a:spcPct val="20000"/>
              </a:spcBef>
              <a:buFont typeface="Arial"/>
              <a:buChar char="•"/>
              <a:defRPr sz="2000" kern="1200">
                <a:solidFill>
                  <a:schemeClr val="tx1"/>
                </a:solidFill>
                <a:latin typeface="+mn-lt"/>
                <a:ea typeface="+mn-ea"/>
                <a:cs typeface="+mn-cs"/>
              </a:defRPr>
            </a:lvl8pPr>
            <a:lvl9pPr marL="3879238" indent="-228185" algn="l" defTabSz="45637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dirty="0">
                <a:solidFill>
                  <a:srgbClr val="6C6E70"/>
                </a:solidFill>
                <a:latin typeface="TitilliumText25L"/>
              </a:rPr>
              <a:t>MLM Query</a:t>
            </a:r>
            <a:endParaRPr lang="en-US" sz="900" i="1" dirty="0"/>
          </a:p>
        </p:txBody>
      </p:sp>
    </p:spTree>
    <p:extLst>
      <p:ext uri="{BB962C8B-B14F-4D97-AF65-F5344CB8AC3E}">
        <p14:creationId xmlns:p14="http://schemas.microsoft.com/office/powerpoint/2010/main" val="53595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47" y="1812589"/>
            <a:ext cx="5186363" cy="282263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dirty="0"/>
              <a:t>Index miner</a:t>
            </a:r>
            <a:endParaRPr lang="en-US" dirty="0"/>
          </a:p>
        </p:txBody>
      </p:sp>
      <p:sp>
        <p:nvSpPr>
          <p:cNvPr id="4" name="Text Placeholder 3"/>
          <p:cNvSpPr>
            <a:spLocks noGrp="1"/>
          </p:cNvSpPr>
          <p:nvPr>
            <p:ph type="body" sz="quarter" idx="16"/>
          </p:nvPr>
        </p:nvSpPr>
        <p:spPr/>
        <p:txBody>
          <a:bodyPr/>
          <a:lstStyle/>
          <a:p>
            <a:endParaRPr lang="en-GB"/>
          </a:p>
        </p:txBody>
      </p:sp>
      <p:sp>
        <p:nvSpPr>
          <p:cNvPr id="6" name="Rectangle 5"/>
          <p:cNvSpPr/>
          <p:nvPr/>
        </p:nvSpPr>
        <p:spPr>
          <a:xfrm>
            <a:off x="3759382" y="2890727"/>
            <a:ext cx="580068" cy="219448"/>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457201" y="4766035"/>
            <a:ext cx="4306398" cy="784830"/>
          </a:xfrm>
          <a:prstGeom prst="rect">
            <a:avLst/>
          </a:prstGeom>
          <a:noFill/>
        </p:spPr>
        <p:txBody>
          <a:bodyPr wrap="square" rtlCol="0">
            <a:spAutoFit/>
          </a:bodyPr>
          <a:lstStyle/>
          <a:p>
            <a:r>
              <a:rPr lang="en-GB" sz="1500" dirty="0"/>
              <a:t>This option will allow you to see the full list of indexed terms in the result set, and select the ones you want to include to expand the search.</a:t>
            </a:r>
            <a:endParaRPr lang="en-US" sz="1500" dirty="0"/>
          </a:p>
        </p:txBody>
      </p:sp>
      <p:grpSp>
        <p:nvGrpSpPr>
          <p:cNvPr id="9" name="Group 8"/>
          <p:cNvGrpSpPr/>
          <p:nvPr/>
        </p:nvGrpSpPr>
        <p:grpSpPr>
          <a:xfrm>
            <a:off x="4523208" y="2903322"/>
            <a:ext cx="4106479" cy="2151792"/>
            <a:chOff x="1583582" y="2906884"/>
            <a:chExt cx="5475305" cy="2869056"/>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582" y="2906884"/>
              <a:ext cx="5475305" cy="286905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743046" y="3082205"/>
              <a:ext cx="1352547" cy="330847"/>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2923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t>Find similar records</a:t>
            </a:r>
          </a:p>
        </p:txBody>
      </p:sp>
      <p:sp>
        <p:nvSpPr>
          <p:cNvPr id="9" name="Text Placeholder 8"/>
          <p:cNvSpPr>
            <a:spLocks noGrp="1"/>
          </p:cNvSpPr>
          <p:nvPr>
            <p:ph type="body" sz="quarter" idx="16"/>
          </p:nvPr>
        </p:nvSpPr>
        <p:spPr/>
        <p:txBody>
          <a:bodyPr/>
          <a:lstStyle/>
          <a:p>
            <a:endParaRPr lang="en-GB"/>
          </a:p>
        </p:txBody>
      </p:sp>
      <p:sp>
        <p:nvSpPr>
          <p:cNvPr id="3" name="TextBox 2"/>
          <p:cNvSpPr txBox="1"/>
          <p:nvPr/>
        </p:nvSpPr>
        <p:spPr>
          <a:xfrm>
            <a:off x="457200" y="1885952"/>
            <a:ext cx="8229600" cy="1892826"/>
          </a:xfrm>
          <a:prstGeom prst="rect">
            <a:avLst/>
          </a:prstGeom>
          <a:noFill/>
        </p:spPr>
        <p:txBody>
          <a:bodyPr wrap="square" rtlCol="0">
            <a:spAutoFit/>
          </a:bodyPr>
          <a:lstStyle/>
          <a:p>
            <a:pPr marL="214313" indent="-214313" defTabSz="342900" fontAlgn="base">
              <a:lnSpc>
                <a:spcPct val="150000"/>
              </a:lnSpc>
              <a:spcBef>
                <a:spcPct val="0"/>
              </a:spcBef>
              <a:spcAft>
                <a:spcPct val="0"/>
              </a:spcAft>
              <a:buFont typeface="Arial" panose="020B0604020202020204" pitchFamily="34" charset="0"/>
              <a:buChar char="•"/>
            </a:pPr>
            <a:r>
              <a:rPr lang="en-US" sz="1350" kern="0" dirty="0">
                <a:solidFill>
                  <a:srgbClr val="595959"/>
                </a:solidFill>
                <a:ea typeface="ＭＳ Ｐゴシック" pitchFamily="34" charset="-128"/>
              </a:rPr>
              <a:t>Embase will display 100 records similar to a record (e.g. L123456789) </a:t>
            </a:r>
          </a:p>
          <a:p>
            <a:pPr marL="214313" indent="-214313" defTabSz="342900" fontAlgn="base">
              <a:lnSpc>
                <a:spcPct val="150000"/>
              </a:lnSpc>
              <a:spcBef>
                <a:spcPct val="0"/>
              </a:spcBef>
              <a:spcAft>
                <a:spcPct val="0"/>
              </a:spcAft>
              <a:buFont typeface="Arial" panose="020B0604020202020204" pitchFamily="34" charset="0"/>
              <a:buChar char="•"/>
            </a:pPr>
            <a:r>
              <a:rPr lang="en-US" sz="1350" kern="0" dirty="0">
                <a:solidFill>
                  <a:srgbClr val="595959"/>
                </a:solidFill>
                <a:ea typeface="ＭＳ Ｐゴシック" pitchFamily="34" charset="-128"/>
              </a:rPr>
              <a:t>Search syntax will be L123456789/sim</a:t>
            </a:r>
          </a:p>
          <a:p>
            <a:pPr marL="214313" indent="-214313" defTabSz="342900" fontAlgn="base">
              <a:lnSpc>
                <a:spcPct val="150000"/>
              </a:lnSpc>
              <a:spcBef>
                <a:spcPct val="0"/>
              </a:spcBef>
              <a:spcAft>
                <a:spcPct val="0"/>
              </a:spcAft>
              <a:buFont typeface="Arial" panose="020B0604020202020204" pitchFamily="34" charset="0"/>
              <a:buChar char="•"/>
            </a:pPr>
            <a:r>
              <a:rPr lang="en-US" sz="1350" kern="0" dirty="0">
                <a:solidFill>
                  <a:srgbClr val="595959"/>
                </a:solidFill>
                <a:ea typeface="ＭＳ Ｐゴシック" pitchFamily="34" charset="-128"/>
              </a:rPr>
              <a:t>Search will be executed as a combination of major focus terms: </a:t>
            </a:r>
          </a:p>
          <a:p>
            <a:pPr marL="198835" defTabSz="342900" fontAlgn="base">
              <a:lnSpc>
                <a:spcPct val="150000"/>
              </a:lnSpc>
              <a:spcBef>
                <a:spcPct val="0"/>
              </a:spcBef>
              <a:spcAft>
                <a:spcPct val="0"/>
              </a:spcAft>
            </a:pPr>
            <a:r>
              <a:rPr lang="en-US" sz="1200" kern="0" dirty="0">
                <a:solidFill>
                  <a:srgbClr val="595959"/>
                </a:solidFill>
                <a:ea typeface="ＭＳ Ｐゴシック" pitchFamily="34" charset="-128"/>
              </a:rPr>
              <a:t>'term 1'/</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2'/</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OR ('term 1'/</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3'/</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OR ('term 1'/</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4'/</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OR ('term 2'/</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3'/</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OR ('term 2'/</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4'/</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 OR ('term n-1'/</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AND 'term n'/</a:t>
            </a:r>
            <a:r>
              <a:rPr lang="en-US" sz="1200" kern="0" dirty="0" err="1">
                <a:solidFill>
                  <a:srgbClr val="595959"/>
                </a:solidFill>
                <a:ea typeface="ＭＳ Ｐゴシック" pitchFamily="34" charset="-128"/>
              </a:rPr>
              <a:t>mj</a:t>
            </a:r>
            <a:r>
              <a:rPr lang="en-US" sz="1200" kern="0" dirty="0">
                <a:solidFill>
                  <a:srgbClr val="595959"/>
                </a:solidFill>
                <a:ea typeface="ＭＳ Ｐゴシック" pitchFamily="34" charset="-128"/>
              </a:rPr>
              <a:t>) NOT L123456789</a:t>
            </a:r>
          </a:p>
          <a:p>
            <a:pPr marL="214313" indent="-214313" defTabSz="342900" fontAlgn="base">
              <a:lnSpc>
                <a:spcPct val="150000"/>
              </a:lnSpc>
              <a:spcBef>
                <a:spcPct val="0"/>
              </a:spcBef>
              <a:spcAft>
                <a:spcPct val="0"/>
              </a:spcAft>
              <a:buFont typeface="Arial" panose="020B0604020202020204" pitchFamily="34" charset="0"/>
              <a:buChar char="•"/>
            </a:pPr>
            <a:r>
              <a:rPr lang="en-US" sz="1350" kern="0" dirty="0">
                <a:solidFill>
                  <a:srgbClr val="595959"/>
                </a:solidFill>
                <a:ea typeface="ＭＳ Ｐゴシック" pitchFamily="34" charset="-128"/>
              </a:rPr>
              <a:t>Results will be sorted by relevance and limited to top 100</a:t>
            </a:r>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8529" y="3755695"/>
            <a:ext cx="4677562" cy="1988993"/>
          </a:xfrm>
          <a:prstGeom prst="rect">
            <a:avLst/>
          </a:prstGeom>
          <a:noFill/>
          <a:ln w="9525">
            <a:solidFill>
              <a:schemeClr val="bg1">
                <a:lumMod val="85000"/>
              </a:schemeClr>
            </a:solidFill>
            <a:miter lim="800000"/>
            <a:headEnd/>
            <a:tailEnd/>
          </a:ln>
          <a:extLst/>
        </p:spPr>
      </p:pic>
    </p:spTree>
    <p:extLst>
      <p:ext uri="{BB962C8B-B14F-4D97-AF65-F5344CB8AC3E}">
        <p14:creationId xmlns:p14="http://schemas.microsoft.com/office/powerpoint/2010/main" val="4289598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666019"/>
            <a:ext cx="8238319" cy="418645"/>
          </a:xfrm>
        </p:spPr>
        <p:txBody>
          <a:bodyPr/>
          <a:lstStyle/>
          <a:p>
            <a:r>
              <a:rPr lang="en-US" sz="2400" dirty="0"/>
              <a:t>Managing results</a:t>
            </a:r>
            <a:endParaRPr lang="en-US" sz="2400" cap="all" dirty="0"/>
          </a:p>
        </p:txBody>
      </p:sp>
      <p:sp>
        <p:nvSpPr>
          <p:cNvPr id="10" name="Content Placeholder 9"/>
          <p:cNvSpPr>
            <a:spLocks noGrp="1"/>
          </p:cNvSpPr>
          <p:nvPr>
            <p:ph idx="1"/>
          </p:nvPr>
        </p:nvSpPr>
        <p:spPr/>
        <p:txBody>
          <a:bodyPr/>
          <a:lstStyle/>
          <a:p>
            <a:endParaRPr lang="en-GB"/>
          </a:p>
        </p:txBody>
      </p:sp>
      <p:sp>
        <p:nvSpPr>
          <p:cNvPr id="2" name="Text Placeholder 1"/>
          <p:cNvSpPr>
            <a:spLocks noGrp="1"/>
          </p:cNvSpPr>
          <p:nvPr>
            <p:ph type="body" sz="quarter" idx="16"/>
          </p:nvPr>
        </p:nvSpPr>
        <p:spPr/>
        <p:txBody>
          <a:bodyPr>
            <a:normAutofit/>
          </a:bodyPr>
          <a:lstStyle/>
          <a:p>
            <a:r>
              <a:rPr lang="en-GB" dirty="0"/>
              <a:t>with Email alerts, exporting and advance searching</a:t>
            </a:r>
          </a:p>
        </p:txBody>
      </p:sp>
      <p:pic>
        <p:nvPicPr>
          <p:cNvPr id="8" name="Picture 7"/>
          <p:cNvPicPr>
            <a:picLocks noChangeAspect="1"/>
          </p:cNvPicPr>
          <p:nvPr/>
        </p:nvPicPr>
        <p:blipFill>
          <a:blip r:embed="rId3"/>
          <a:stretch>
            <a:fillRect/>
          </a:stretch>
        </p:blipFill>
        <p:spPr>
          <a:xfrm>
            <a:off x="118660" y="2589991"/>
            <a:ext cx="8915400" cy="1676400"/>
          </a:xfrm>
          <a:prstGeom prst="rect">
            <a:avLst/>
          </a:prstGeom>
          <a:ln>
            <a:solidFill>
              <a:srgbClr val="013885"/>
            </a:solidFill>
          </a:ln>
        </p:spPr>
      </p:pic>
      <p:grpSp>
        <p:nvGrpSpPr>
          <p:cNvPr id="18" name="Group 17"/>
          <p:cNvGrpSpPr/>
          <p:nvPr/>
        </p:nvGrpSpPr>
        <p:grpSpPr>
          <a:xfrm>
            <a:off x="774392" y="3462900"/>
            <a:ext cx="7959703" cy="2176825"/>
            <a:chOff x="774392" y="3589024"/>
            <a:chExt cx="7959703" cy="2176825"/>
          </a:xfrm>
        </p:grpSpPr>
        <p:sp>
          <p:nvSpPr>
            <p:cNvPr id="14" name="Rectangle 13"/>
            <p:cNvSpPr/>
            <p:nvPr/>
          </p:nvSpPr>
          <p:spPr>
            <a:xfrm>
              <a:off x="6400799" y="4851449"/>
              <a:ext cx="2333296"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Trebuchet MS" panose="020B0603020202020204" pitchFamily="34" charset="0"/>
                </a:rPr>
                <a:t>Set up e-mail alerts to automatically receive new search results (frequencies range from daily to yearly)</a:t>
              </a:r>
              <a:endParaRPr lang="en-GB" sz="1200" dirty="0">
                <a:latin typeface="Trebuchet MS" panose="020B0603020202020204" pitchFamily="34" charset="0"/>
              </a:endParaRPr>
            </a:p>
          </p:txBody>
        </p:sp>
        <p:cxnSp>
          <p:nvCxnSpPr>
            <p:cNvPr id="9" name="Straight Arrow Connector 8"/>
            <p:cNvCxnSpPr>
              <a:stCxn id="14" idx="0"/>
            </p:cNvCxnSpPr>
            <p:nvPr/>
          </p:nvCxnSpPr>
          <p:spPr>
            <a:xfrm flipV="1">
              <a:off x="7567447" y="3589024"/>
              <a:ext cx="166853" cy="12624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3478923" y="4851449"/>
              <a:ext cx="2333296"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Trebuchet MS" panose="020B0603020202020204" pitchFamily="34" charset="0"/>
                </a:rPr>
                <a:t>Edit the search to apply additional limits</a:t>
              </a:r>
              <a:endParaRPr lang="en-GB" sz="1200" dirty="0">
                <a:latin typeface="Trebuchet MS" panose="020B0603020202020204" pitchFamily="34" charset="0"/>
              </a:endParaRPr>
            </a:p>
          </p:txBody>
        </p:sp>
        <p:sp>
          <p:nvSpPr>
            <p:cNvPr id="20" name="Rectangle 19"/>
            <p:cNvSpPr/>
            <p:nvPr/>
          </p:nvSpPr>
          <p:spPr>
            <a:xfrm>
              <a:off x="774392" y="4851449"/>
              <a:ext cx="2333296"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latin typeface="Trebuchet MS" panose="020B0603020202020204" pitchFamily="34" charset="0"/>
                </a:rPr>
                <a:t>Export, print or share results – choose from formats including RIS, text or CSV </a:t>
              </a:r>
              <a:endParaRPr lang="en-GB" sz="1200" dirty="0">
                <a:latin typeface="Trebuchet MS" panose="020B0603020202020204" pitchFamily="34" charset="0"/>
              </a:endParaRPr>
            </a:p>
          </p:txBody>
        </p:sp>
        <p:cxnSp>
          <p:nvCxnSpPr>
            <p:cNvPr id="21" name="Straight Arrow Connector 20"/>
            <p:cNvCxnSpPr/>
            <p:nvPr/>
          </p:nvCxnSpPr>
          <p:spPr>
            <a:xfrm flipV="1">
              <a:off x="1941041" y="4270290"/>
              <a:ext cx="530576" cy="5737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17" idx="0"/>
            </p:cNvCxnSpPr>
            <p:nvPr/>
          </p:nvCxnSpPr>
          <p:spPr>
            <a:xfrm flipV="1">
              <a:off x="4645571" y="3589024"/>
              <a:ext cx="2170386" cy="12624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629973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Embase delivers value?</a:t>
            </a:r>
          </a:p>
        </p:txBody>
      </p:sp>
      <p:sp>
        <p:nvSpPr>
          <p:cNvPr id="3" name="Text Placeholder 2"/>
          <p:cNvSpPr>
            <a:spLocks noGrp="1"/>
          </p:cNvSpPr>
          <p:nvPr>
            <p:ph type="body" sz="quarter" idx="16"/>
          </p:nvPr>
        </p:nvSpPr>
        <p:spPr/>
        <p:txBody>
          <a:bodyPr/>
          <a:lstStyle/>
          <a:p>
            <a:endParaRPr lang="en-US" dirty="0"/>
          </a:p>
        </p:txBody>
      </p:sp>
      <p:sp>
        <p:nvSpPr>
          <p:cNvPr id="6" name="Rectangle 5"/>
          <p:cNvSpPr/>
          <p:nvPr/>
        </p:nvSpPr>
        <p:spPr>
          <a:xfrm>
            <a:off x="179512" y="1444751"/>
            <a:ext cx="8712968" cy="4525471"/>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603020202020204" pitchFamily="34" charset="0"/>
            </a:endParaRPr>
          </a:p>
        </p:txBody>
      </p:sp>
      <p:sp>
        <p:nvSpPr>
          <p:cNvPr id="7" name="TextBox 6"/>
          <p:cNvSpPr txBox="1"/>
          <p:nvPr/>
        </p:nvSpPr>
        <p:spPr>
          <a:xfrm>
            <a:off x="2555776" y="1588768"/>
            <a:ext cx="1368152" cy="461665"/>
          </a:xfrm>
          <a:prstGeom prst="rect">
            <a:avLst/>
          </a:prstGeom>
          <a:noFill/>
        </p:spPr>
        <p:txBody>
          <a:bodyPr wrap="square" rtlCol="0">
            <a:spAutoFit/>
          </a:bodyPr>
          <a:lstStyle/>
          <a:p>
            <a:pPr algn="ctr"/>
            <a:r>
              <a:rPr lang="en-GB" sz="1200" dirty="0">
                <a:latin typeface="Trebuchet MS" panose="020B0603020202020204" pitchFamily="34" charset="0"/>
              </a:rPr>
              <a:t>Conference proceedings</a:t>
            </a:r>
            <a:endParaRPr lang="en-US" sz="1200" dirty="0">
              <a:latin typeface="Trebuchet MS" panose="020B0603020202020204" pitchFamily="34" charset="0"/>
            </a:endParaRPr>
          </a:p>
        </p:txBody>
      </p:sp>
      <p:sp>
        <p:nvSpPr>
          <p:cNvPr id="8" name="Flowchart: Manual Operation 7"/>
          <p:cNvSpPr/>
          <p:nvPr/>
        </p:nvSpPr>
        <p:spPr>
          <a:xfrm>
            <a:off x="2987824" y="3748856"/>
            <a:ext cx="4032448" cy="1258974"/>
          </a:xfrm>
          <a:prstGeom prst="flowChartManualOpe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13885"/>
                </a:solidFill>
                <a:latin typeface="Trebuchet MS" panose="020B0603020202020204" pitchFamily="34" charset="0"/>
              </a:rPr>
              <a:t>Very powerful </a:t>
            </a:r>
            <a:br>
              <a:rPr lang="en-GB" b="1" dirty="0">
                <a:solidFill>
                  <a:srgbClr val="013885"/>
                </a:solidFill>
                <a:latin typeface="Trebuchet MS" panose="020B0603020202020204" pitchFamily="34" charset="0"/>
              </a:rPr>
            </a:br>
            <a:r>
              <a:rPr lang="en-GB" b="1" dirty="0">
                <a:solidFill>
                  <a:srgbClr val="013885"/>
                </a:solidFill>
                <a:latin typeface="Trebuchet MS" panose="020B0603020202020204" pitchFamily="34" charset="0"/>
              </a:rPr>
              <a:t>Search Environment</a:t>
            </a:r>
            <a:endParaRPr lang="en-US" b="1" dirty="0">
              <a:solidFill>
                <a:srgbClr val="013885"/>
              </a:solidFill>
              <a:latin typeface="Trebuchet MS" panose="020B0603020202020204" pitchFamily="34" charset="0"/>
            </a:endParaRPr>
          </a:p>
        </p:txBody>
      </p:sp>
      <p:pic>
        <p:nvPicPr>
          <p:cNvPr id="9" name="Picture 2" descr="http://t0.gstatic.com/images?q=tbn:ANd9GcQ9lwvpikWY0jiPuO0w5XxN_a3Gsh_H41q-W2uN-Bobxkh6Jdtb"/>
          <p:cNvPicPr>
            <a:picLocks noChangeAspect="1" noChangeArrowheads="1"/>
          </p:cNvPicPr>
          <p:nvPr/>
        </p:nvPicPr>
        <p:blipFill>
          <a:blip r:embed="rId3" cstate="print"/>
          <a:srcRect/>
          <a:stretch>
            <a:fillRect/>
          </a:stretch>
        </p:blipFill>
        <p:spPr bwMode="auto">
          <a:xfrm>
            <a:off x="5148064" y="1660776"/>
            <a:ext cx="467494" cy="467495"/>
          </a:xfrm>
          <a:prstGeom prst="rect">
            <a:avLst/>
          </a:prstGeom>
          <a:noFill/>
        </p:spPr>
      </p:pic>
      <p:pic>
        <p:nvPicPr>
          <p:cNvPr id="10" name="Picture 4" descr="http://t1.gstatic.com/images?q=tbn:ANd9GcQ6izH6qvGR4LcOqWuyQg6MVGIGUcoOCc1KXbO79gMM8swtR-FG1w"/>
          <p:cNvPicPr>
            <a:picLocks noChangeAspect="1" noChangeArrowheads="1"/>
          </p:cNvPicPr>
          <p:nvPr/>
        </p:nvPicPr>
        <p:blipFill>
          <a:blip r:embed="rId4" cstate="print"/>
          <a:srcRect/>
          <a:stretch>
            <a:fillRect/>
          </a:stretch>
        </p:blipFill>
        <p:spPr bwMode="auto">
          <a:xfrm>
            <a:off x="3707904" y="1588767"/>
            <a:ext cx="576064" cy="576065"/>
          </a:xfrm>
          <a:prstGeom prst="rect">
            <a:avLst/>
          </a:prstGeom>
          <a:noFill/>
        </p:spPr>
      </p:pic>
      <p:sp>
        <p:nvSpPr>
          <p:cNvPr id="11" name="TextBox 10"/>
          <p:cNvSpPr txBox="1"/>
          <p:nvPr/>
        </p:nvSpPr>
        <p:spPr>
          <a:xfrm>
            <a:off x="251520" y="1588768"/>
            <a:ext cx="2448272" cy="646331"/>
          </a:xfrm>
          <a:prstGeom prst="rect">
            <a:avLst/>
          </a:prstGeom>
          <a:noFill/>
        </p:spPr>
        <p:txBody>
          <a:bodyPr wrap="square" rtlCol="0">
            <a:spAutoFit/>
          </a:bodyPr>
          <a:lstStyle/>
          <a:p>
            <a:r>
              <a:rPr lang="en-GB" sz="1200" dirty="0">
                <a:latin typeface="Trebuchet MS" panose="020B0603020202020204" pitchFamily="34" charset="0"/>
              </a:rPr>
              <a:t>...by including literature and information resources in </a:t>
            </a:r>
            <a:r>
              <a:rPr lang="en-GB" sz="1200" b="1" dirty="0">
                <a:latin typeface="Trebuchet MS" panose="020B0603020202020204" pitchFamily="34" charset="0"/>
              </a:rPr>
              <a:t>a timely manner </a:t>
            </a:r>
            <a:endParaRPr lang="en-US" sz="1200" b="1" dirty="0">
              <a:latin typeface="Trebuchet MS" panose="020B0603020202020204" pitchFamily="34" charset="0"/>
            </a:endParaRPr>
          </a:p>
        </p:txBody>
      </p:sp>
      <p:sp>
        <p:nvSpPr>
          <p:cNvPr id="12" name="TextBox 11"/>
          <p:cNvSpPr txBox="1"/>
          <p:nvPr/>
        </p:nvSpPr>
        <p:spPr>
          <a:xfrm>
            <a:off x="215516" y="2548739"/>
            <a:ext cx="2304256" cy="830997"/>
          </a:xfrm>
          <a:prstGeom prst="rect">
            <a:avLst/>
          </a:prstGeom>
          <a:noFill/>
        </p:spPr>
        <p:txBody>
          <a:bodyPr wrap="square" rtlCol="0">
            <a:spAutoFit/>
          </a:bodyPr>
          <a:lstStyle/>
          <a:p>
            <a:r>
              <a:rPr lang="en-GB" sz="1200" dirty="0">
                <a:latin typeface="Trebuchet MS" panose="020B0603020202020204" pitchFamily="34" charset="0"/>
              </a:rPr>
              <a:t>...by reading full-text to </a:t>
            </a:r>
            <a:r>
              <a:rPr lang="en-GB" sz="1200" b="1" dirty="0">
                <a:latin typeface="Trebuchet MS" panose="020B0603020202020204" pitchFamily="34" charset="0"/>
              </a:rPr>
              <a:t>identify drugs, diseases, adverse affects, clinical trials, drug trade names</a:t>
            </a:r>
            <a:r>
              <a:rPr lang="en-GB" sz="1200" dirty="0">
                <a:latin typeface="Trebuchet MS" panose="020B0603020202020204" pitchFamily="34" charset="0"/>
              </a:rPr>
              <a:t> etc. </a:t>
            </a:r>
            <a:endParaRPr lang="en-US" sz="1200" dirty="0">
              <a:latin typeface="Trebuchet MS" panose="020B0603020202020204" pitchFamily="34" charset="0"/>
            </a:endParaRPr>
          </a:p>
        </p:txBody>
      </p:sp>
      <p:sp>
        <p:nvSpPr>
          <p:cNvPr id="13" name="TextBox 12"/>
          <p:cNvSpPr txBox="1"/>
          <p:nvPr/>
        </p:nvSpPr>
        <p:spPr>
          <a:xfrm>
            <a:off x="323528" y="3940224"/>
            <a:ext cx="2520280" cy="892552"/>
          </a:xfrm>
          <a:prstGeom prst="rect">
            <a:avLst/>
          </a:prstGeom>
          <a:noFill/>
        </p:spPr>
        <p:txBody>
          <a:bodyPr wrap="square" rtlCol="0">
            <a:spAutoFit/>
          </a:bodyPr>
          <a:lstStyle/>
          <a:p>
            <a:r>
              <a:rPr lang="en-GB" sz="1600" dirty="0">
                <a:latin typeface="Trebuchet MS" panose="020B0603020202020204" pitchFamily="34" charset="0"/>
              </a:rPr>
              <a:t>...</a:t>
            </a:r>
            <a:r>
              <a:rPr lang="en-GB" sz="1200" dirty="0">
                <a:latin typeface="Trebuchet MS" panose="020B0603020202020204" pitchFamily="34" charset="0"/>
              </a:rPr>
              <a:t>by enabling advanced search filters and intuitive search tools to pinpoint relevant literature and manageable record set</a:t>
            </a:r>
            <a:endParaRPr lang="en-US" sz="1200" dirty="0">
              <a:latin typeface="Trebuchet MS" panose="020B0603020202020204" pitchFamily="34" charset="0"/>
            </a:endParaRPr>
          </a:p>
        </p:txBody>
      </p:sp>
      <p:sp>
        <p:nvSpPr>
          <p:cNvPr id="14" name="TextBox 13"/>
          <p:cNvSpPr txBox="1"/>
          <p:nvPr/>
        </p:nvSpPr>
        <p:spPr>
          <a:xfrm>
            <a:off x="4111965" y="1590014"/>
            <a:ext cx="1368152" cy="461665"/>
          </a:xfrm>
          <a:prstGeom prst="rect">
            <a:avLst/>
          </a:prstGeom>
          <a:noFill/>
        </p:spPr>
        <p:txBody>
          <a:bodyPr wrap="square" rtlCol="0">
            <a:spAutoFit/>
          </a:bodyPr>
          <a:lstStyle/>
          <a:p>
            <a:pPr algn="ctr"/>
            <a:r>
              <a:rPr lang="en-GB" sz="1200" dirty="0">
                <a:latin typeface="Trebuchet MS" panose="020B0603020202020204" pitchFamily="34" charset="0"/>
              </a:rPr>
              <a:t>Scientific </a:t>
            </a:r>
            <a:br>
              <a:rPr lang="en-GB" sz="1200" dirty="0">
                <a:latin typeface="Trebuchet MS" panose="020B0603020202020204" pitchFamily="34" charset="0"/>
              </a:rPr>
            </a:br>
            <a:r>
              <a:rPr lang="en-GB" sz="1200" dirty="0">
                <a:latin typeface="Trebuchet MS" panose="020B0603020202020204" pitchFamily="34" charset="0"/>
              </a:rPr>
              <a:t>Journals</a:t>
            </a:r>
            <a:endParaRPr lang="en-US" sz="1200" dirty="0">
              <a:latin typeface="Trebuchet MS" panose="020B0603020202020204" pitchFamily="34" charset="0"/>
            </a:endParaRPr>
          </a:p>
        </p:txBody>
      </p:sp>
      <p:sp>
        <p:nvSpPr>
          <p:cNvPr id="15" name="TextBox 14"/>
          <p:cNvSpPr txBox="1"/>
          <p:nvPr/>
        </p:nvSpPr>
        <p:spPr>
          <a:xfrm>
            <a:off x="5580112" y="1588768"/>
            <a:ext cx="1368152" cy="461665"/>
          </a:xfrm>
          <a:prstGeom prst="rect">
            <a:avLst/>
          </a:prstGeom>
          <a:noFill/>
        </p:spPr>
        <p:txBody>
          <a:bodyPr wrap="square" rtlCol="0">
            <a:spAutoFit/>
          </a:bodyPr>
          <a:lstStyle/>
          <a:p>
            <a:pPr algn="ctr"/>
            <a:r>
              <a:rPr lang="en-GB" sz="1200" dirty="0">
                <a:latin typeface="Trebuchet MS" panose="020B0603020202020204" pitchFamily="34" charset="0"/>
              </a:rPr>
              <a:t>In Press (unpublished)</a:t>
            </a:r>
            <a:endParaRPr lang="en-US" sz="1200" dirty="0">
              <a:latin typeface="Trebuchet MS" panose="020B0603020202020204" pitchFamily="34" charset="0"/>
            </a:endParaRPr>
          </a:p>
        </p:txBody>
      </p:sp>
      <p:cxnSp>
        <p:nvCxnSpPr>
          <p:cNvPr id="16" name="Straight Connector 15"/>
          <p:cNvCxnSpPr/>
          <p:nvPr/>
        </p:nvCxnSpPr>
        <p:spPr>
          <a:xfrm>
            <a:off x="323528" y="1516760"/>
            <a:ext cx="856895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23528" y="2422693"/>
            <a:ext cx="856895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87524" y="3506210"/>
            <a:ext cx="856895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51520" y="5189168"/>
            <a:ext cx="8568952"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51520" y="5348861"/>
            <a:ext cx="2520280" cy="461665"/>
          </a:xfrm>
          <a:prstGeom prst="rect">
            <a:avLst/>
          </a:prstGeom>
          <a:noFill/>
        </p:spPr>
        <p:txBody>
          <a:bodyPr wrap="square" rtlCol="0">
            <a:spAutoFit/>
          </a:bodyPr>
          <a:lstStyle/>
          <a:p>
            <a:r>
              <a:rPr lang="en-GB" sz="1200" dirty="0">
                <a:latin typeface="Trebuchet MS" panose="020B0603020202020204" pitchFamily="34" charset="0"/>
              </a:rPr>
              <a:t>...by allowing users to </a:t>
            </a:r>
            <a:r>
              <a:rPr lang="en-GB" sz="1200" b="1" dirty="0">
                <a:latin typeface="Trebuchet MS" panose="020B0603020202020204" pitchFamily="34" charset="0"/>
              </a:rPr>
              <a:t>automate searching </a:t>
            </a:r>
            <a:r>
              <a:rPr lang="en-GB" sz="1200" dirty="0">
                <a:latin typeface="Trebuchet MS" panose="020B0603020202020204" pitchFamily="34" charset="0"/>
              </a:rPr>
              <a:t>and result management</a:t>
            </a:r>
            <a:endParaRPr lang="en-US" sz="1200" dirty="0">
              <a:latin typeface="Trebuchet MS" panose="020B0603020202020204" pitchFamily="34" charset="0"/>
            </a:endParaRPr>
          </a:p>
        </p:txBody>
      </p:sp>
      <p:pic>
        <p:nvPicPr>
          <p:cNvPr id="21" name="Picture 4" descr="http://jyjdotsinternational.files.wordpress.com/2011/02/mail-buttonsquar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5936" y="5189168"/>
            <a:ext cx="504056" cy="504056"/>
          </a:xfrm>
          <a:prstGeom prst="rect">
            <a:avLst/>
          </a:prstGeom>
          <a:noFill/>
        </p:spPr>
      </p:pic>
      <p:pic>
        <p:nvPicPr>
          <p:cNvPr id="22" name="Picture 6" descr="http://www.tictacti.com/Images/en-US.Tictacti/icons/globa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5261176"/>
            <a:ext cx="318517" cy="318518"/>
          </a:xfrm>
          <a:prstGeom prst="rect">
            <a:avLst/>
          </a:prstGeom>
          <a:noFill/>
        </p:spPr>
      </p:pic>
      <p:sp>
        <p:nvSpPr>
          <p:cNvPr id="23" name="TextBox 22"/>
          <p:cNvSpPr txBox="1"/>
          <p:nvPr/>
        </p:nvSpPr>
        <p:spPr>
          <a:xfrm>
            <a:off x="3563888" y="5693224"/>
            <a:ext cx="1368152" cy="276999"/>
          </a:xfrm>
          <a:prstGeom prst="rect">
            <a:avLst/>
          </a:prstGeom>
          <a:noFill/>
        </p:spPr>
        <p:txBody>
          <a:bodyPr wrap="square" rtlCol="0">
            <a:spAutoFit/>
          </a:bodyPr>
          <a:lstStyle/>
          <a:p>
            <a:pPr algn="ctr"/>
            <a:r>
              <a:rPr lang="en-GB" sz="1200" dirty="0">
                <a:latin typeface="Trebuchet MS" panose="020B0603020202020204" pitchFamily="34" charset="0"/>
              </a:rPr>
              <a:t>E-mail Alerting</a:t>
            </a:r>
            <a:endParaRPr lang="en-US" sz="1200" dirty="0">
              <a:latin typeface="Trebuchet MS" panose="020B0603020202020204" pitchFamily="34" charset="0"/>
            </a:endParaRPr>
          </a:p>
        </p:txBody>
      </p:sp>
      <p:sp>
        <p:nvSpPr>
          <p:cNvPr id="24" name="TextBox 23"/>
          <p:cNvSpPr txBox="1"/>
          <p:nvPr/>
        </p:nvSpPr>
        <p:spPr>
          <a:xfrm>
            <a:off x="4427984" y="5693224"/>
            <a:ext cx="1368152" cy="276999"/>
          </a:xfrm>
          <a:prstGeom prst="rect">
            <a:avLst/>
          </a:prstGeom>
          <a:noFill/>
        </p:spPr>
        <p:txBody>
          <a:bodyPr wrap="square" rtlCol="0">
            <a:spAutoFit/>
          </a:bodyPr>
          <a:lstStyle/>
          <a:p>
            <a:pPr algn="ctr"/>
            <a:r>
              <a:rPr lang="en-GB" sz="1200" dirty="0">
                <a:latin typeface="Trebuchet MS" panose="020B0603020202020204" pitchFamily="34" charset="0"/>
              </a:rPr>
              <a:t>API</a:t>
            </a:r>
            <a:endParaRPr lang="en-US" sz="1200" dirty="0">
              <a:latin typeface="Trebuchet MS" panose="020B0603020202020204" pitchFamily="34" charset="0"/>
            </a:endParaRPr>
          </a:p>
        </p:txBody>
      </p:sp>
      <p:pic>
        <p:nvPicPr>
          <p:cNvPr id="25" name="Picture 6" descr="http://t0.gstatic.com/images?q=tbn:ANd9GcT4A065_9XxDhyp3kuVtbs9D7LOPM-Mt5Qn2JKSEBiRqTq6GOg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52120" y="5261176"/>
            <a:ext cx="427139" cy="417647"/>
          </a:xfrm>
          <a:prstGeom prst="rect">
            <a:avLst/>
          </a:prstGeom>
          <a:noFill/>
        </p:spPr>
      </p:pic>
      <p:sp>
        <p:nvSpPr>
          <p:cNvPr id="26" name="TextBox 25"/>
          <p:cNvSpPr txBox="1"/>
          <p:nvPr/>
        </p:nvSpPr>
        <p:spPr>
          <a:xfrm>
            <a:off x="5220072" y="5693224"/>
            <a:ext cx="1368152" cy="276999"/>
          </a:xfrm>
          <a:prstGeom prst="rect">
            <a:avLst/>
          </a:prstGeom>
          <a:noFill/>
        </p:spPr>
        <p:txBody>
          <a:bodyPr wrap="square" rtlCol="0">
            <a:spAutoFit/>
          </a:bodyPr>
          <a:lstStyle/>
          <a:p>
            <a:pPr algn="ctr"/>
            <a:r>
              <a:rPr lang="en-GB" sz="1200" dirty="0">
                <a:latin typeface="Trebuchet MS" panose="020B0603020202020204" pitchFamily="34" charset="0"/>
              </a:rPr>
              <a:t>Interoperability</a:t>
            </a:r>
            <a:endParaRPr lang="en-US" sz="1200" dirty="0">
              <a:latin typeface="Trebuchet MS" panose="020B0603020202020204" pitchFamily="34" charset="0"/>
            </a:endParaRPr>
          </a:p>
        </p:txBody>
      </p:sp>
      <p:pic>
        <p:nvPicPr>
          <p:cNvPr id="27" name="Picture 8" descr="http://t2.gstatic.com/images?q=tbn:ANd9GcR6F7Nz93cO_SRDofUolk-YPf5Qie6Itq9Hs6GN_kItzzD64T7xNQ"/>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hotocopy/>
                    </a14:imgEffect>
                  </a14:imgLayer>
                </a14:imgProps>
              </a:ext>
            </a:extLst>
          </a:blip>
          <a:srcRect/>
          <a:stretch>
            <a:fillRect/>
          </a:stretch>
        </p:blipFill>
        <p:spPr bwMode="auto">
          <a:xfrm>
            <a:off x="6795864" y="1724398"/>
            <a:ext cx="304800" cy="304801"/>
          </a:xfrm>
          <a:prstGeom prst="rect">
            <a:avLst/>
          </a:prstGeom>
          <a:noFill/>
        </p:spPr>
      </p:pic>
      <p:sp>
        <p:nvSpPr>
          <p:cNvPr id="28" name="Rectangle 27"/>
          <p:cNvSpPr/>
          <p:nvPr/>
        </p:nvSpPr>
        <p:spPr>
          <a:xfrm>
            <a:off x="2951820" y="2548739"/>
            <a:ext cx="4032448" cy="720080"/>
          </a:xfrm>
          <a:prstGeom prst="rect">
            <a:avLst/>
          </a:prstGeom>
          <a:solidFill>
            <a:srgbClr val="4BACC6">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13885"/>
                </a:solidFill>
                <a:latin typeface="Trebuchet MS" panose="020B0603020202020204" pitchFamily="34" charset="0"/>
              </a:rPr>
              <a:t>Deep indexing using own taxonomy (EMTREE)</a:t>
            </a:r>
            <a:endParaRPr lang="en-US" b="1" dirty="0">
              <a:solidFill>
                <a:srgbClr val="013885"/>
              </a:solidFill>
              <a:latin typeface="Trebuchet MS" panose="020B0603020202020204" pitchFamily="34" charset="0"/>
            </a:endParaRPr>
          </a:p>
        </p:txBody>
      </p:sp>
      <p:sp>
        <p:nvSpPr>
          <p:cNvPr id="29" name="TextBox 28"/>
          <p:cNvSpPr txBox="1"/>
          <p:nvPr/>
        </p:nvSpPr>
        <p:spPr>
          <a:xfrm>
            <a:off x="7200292" y="1588768"/>
            <a:ext cx="1728192" cy="646331"/>
          </a:xfrm>
          <a:prstGeom prst="rect">
            <a:avLst/>
          </a:prstGeom>
          <a:noFill/>
        </p:spPr>
        <p:txBody>
          <a:bodyPr wrap="square" rtlCol="0">
            <a:spAutoFit/>
          </a:bodyPr>
          <a:lstStyle/>
          <a:p>
            <a:pPr algn="ctr"/>
            <a:r>
              <a:rPr lang="en-GB" sz="1200" b="1" dirty="0">
                <a:solidFill>
                  <a:srgbClr val="013885"/>
                </a:solidFill>
                <a:latin typeface="Trebuchet MS" panose="020B0603020202020204" pitchFamily="34" charset="0"/>
              </a:rPr>
              <a:t>We make sure you don’t miss any </a:t>
            </a:r>
            <a:br>
              <a:rPr lang="en-GB" sz="1200" b="1" dirty="0">
                <a:solidFill>
                  <a:srgbClr val="013885"/>
                </a:solidFill>
                <a:latin typeface="Trebuchet MS" panose="020B0603020202020204" pitchFamily="34" charset="0"/>
              </a:rPr>
            </a:br>
            <a:r>
              <a:rPr lang="en-GB" sz="1200" b="1" dirty="0">
                <a:solidFill>
                  <a:srgbClr val="013885"/>
                </a:solidFill>
                <a:latin typeface="Trebuchet MS" panose="020B0603020202020204" pitchFamily="34" charset="0"/>
              </a:rPr>
              <a:t>biomedical literature</a:t>
            </a:r>
            <a:endParaRPr lang="en-US" sz="1200" b="1" dirty="0">
              <a:solidFill>
                <a:srgbClr val="013885"/>
              </a:solidFill>
              <a:latin typeface="Trebuchet MS" panose="020B0603020202020204" pitchFamily="34" charset="0"/>
            </a:endParaRPr>
          </a:p>
        </p:txBody>
      </p:sp>
      <p:sp>
        <p:nvSpPr>
          <p:cNvPr id="30" name="TextBox 29"/>
          <p:cNvSpPr txBox="1"/>
          <p:nvPr/>
        </p:nvSpPr>
        <p:spPr>
          <a:xfrm>
            <a:off x="7200292" y="2548739"/>
            <a:ext cx="1656184" cy="830997"/>
          </a:xfrm>
          <a:prstGeom prst="rect">
            <a:avLst/>
          </a:prstGeom>
          <a:noFill/>
        </p:spPr>
        <p:txBody>
          <a:bodyPr wrap="square" rtlCol="0">
            <a:spAutoFit/>
          </a:bodyPr>
          <a:lstStyle/>
          <a:p>
            <a:pPr algn="ctr"/>
            <a:r>
              <a:rPr lang="en-GB" sz="1200" b="1" dirty="0">
                <a:solidFill>
                  <a:srgbClr val="013885"/>
                </a:solidFill>
                <a:latin typeface="Trebuchet MS" panose="020B0603020202020204" pitchFamily="34" charset="0"/>
              </a:rPr>
              <a:t>The only close alternative is reading</a:t>
            </a:r>
            <a:br>
              <a:rPr lang="en-GB" sz="1200" b="1" dirty="0">
                <a:solidFill>
                  <a:srgbClr val="013885"/>
                </a:solidFill>
                <a:latin typeface="Trebuchet MS" panose="020B0603020202020204" pitchFamily="34" charset="0"/>
              </a:rPr>
            </a:br>
            <a:r>
              <a:rPr lang="en-GB" sz="1200" b="1" dirty="0">
                <a:solidFill>
                  <a:srgbClr val="013885"/>
                </a:solidFill>
                <a:latin typeface="Trebuchet MS" panose="020B0603020202020204" pitchFamily="34" charset="0"/>
              </a:rPr>
              <a:t>all the articles</a:t>
            </a:r>
            <a:endParaRPr lang="en-US" sz="1200" b="1" dirty="0">
              <a:solidFill>
                <a:srgbClr val="013885"/>
              </a:solidFill>
              <a:latin typeface="Trebuchet MS" panose="020B0603020202020204" pitchFamily="34" charset="0"/>
            </a:endParaRPr>
          </a:p>
        </p:txBody>
      </p:sp>
      <p:sp>
        <p:nvSpPr>
          <p:cNvPr id="31" name="TextBox 30"/>
          <p:cNvSpPr txBox="1"/>
          <p:nvPr/>
        </p:nvSpPr>
        <p:spPr>
          <a:xfrm>
            <a:off x="7272300" y="4148955"/>
            <a:ext cx="1584176" cy="461665"/>
          </a:xfrm>
          <a:prstGeom prst="rect">
            <a:avLst/>
          </a:prstGeom>
          <a:noFill/>
        </p:spPr>
        <p:txBody>
          <a:bodyPr wrap="square" rtlCol="0">
            <a:spAutoFit/>
          </a:bodyPr>
          <a:lstStyle/>
          <a:p>
            <a:pPr algn="ctr"/>
            <a:r>
              <a:rPr lang="en-GB" sz="1200" b="1" dirty="0">
                <a:solidFill>
                  <a:srgbClr val="013885"/>
                </a:solidFill>
                <a:latin typeface="Trebuchet MS" panose="020B0603020202020204" pitchFamily="34" charset="0"/>
              </a:rPr>
              <a:t>Good precision and recall balance</a:t>
            </a:r>
            <a:endParaRPr lang="en-US" sz="1200" b="1" dirty="0">
              <a:solidFill>
                <a:srgbClr val="013885"/>
              </a:solidFill>
              <a:latin typeface="Trebuchet MS" panose="020B0603020202020204" pitchFamily="34" charset="0"/>
            </a:endParaRPr>
          </a:p>
        </p:txBody>
      </p:sp>
      <p:sp>
        <p:nvSpPr>
          <p:cNvPr id="32" name="TextBox 31"/>
          <p:cNvSpPr txBox="1"/>
          <p:nvPr/>
        </p:nvSpPr>
        <p:spPr>
          <a:xfrm>
            <a:off x="7164288" y="5348860"/>
            <a:ext cx="1800200" cy="461665"/>
          </a:xfrm>
          <a:prstGeom prst="rect">
            <a:avLst/>
          </a:prstGeom>
          <a:noFill/>
        </p:spPr>
        <p:txBody>
          <a:bodyPr wrap="square" rtlCol="0">
            <a:spAutoFit/>
          </a:bodyPr>
          <a:lstStyle/>
          <a:p>
            <a:pPr algn="ctr"/>
            <a:r>
              <a:rPr lang="en-GB" sz="1200" b="1" dirty="0">
                <a:solidFill>
                  <a:srgbClr val="013885"/>
                </a:solidFill>
                <a:latin typeface="Trebuchet MS" panose="020B0603020202020204" pitchFamily="34" charset="0"/>
              </a:rPr>
              <a:t>Automation and documentation</a:t>
            </a:r>
            <a:endParaRPr lang="en-US" sz="1200" b="1" dirty="0">
              <a:solidFill>
                <a:srgbClr val="013885"/>
              </a:solidFill>
              <a:latin typeface="Trebuchet MS" panose="020B0603020202020204" pitchFamily="34" charset="0"/>
            </a:endParaRPr>
          </a:p>
        </p:txBody>
      </p:sp>
      <p:sp>
        <p:nvSpPr>
          <p:cNvPr id="42" name="Rounded Rectangle 41"/>
          <p:cNvSpPr/>
          <p:nvPr/>
        </p:nvSpPr>
        <p:spPr>
          <a:xfrm>
            <a:off x="7100664" y="1516759"/>
            <a:ext cx="1891812" cy="90550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2"/>
              </a:solidFill>
            </a:endParaRPr>
          </a:p>
        </p:txBody>
      </p:sp>
      <p:sp>
        <p:nvSpPr>
          <p:cNvPr id="34" name="Rounded Rectangle 33"/>
          <p:cNvSpPr/>
          <p:nvPr/>
        </p:nvSpPr>
        <p:spPr>
          <a:xfrm>
            <a:off x="7118482" y="2510035"/>
            <a:ext cx="1891812" cy="90550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2"/>
              </a:solidFill>
            </a:endParaRPr>
          </a:p>
        </p:txBody>
      </p:sp>
      <p:sp>
        <p:nvSpPr>
          <p:cNvPr id="35" name="Rounded Rectangle 34"/>
          <p:cNvSpPr/>
          <p:nvPr/>
        </p:nvSpPr>
        <p:spPr>
          <a:xfrm>
            <a:off x="7100664" y="3902128"/>
            <a:ext cx="1891812" cy="90550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2"/>
              </a:solidFill>
            </a:endParaRPr>
          </a:p>
        </p:txBody>
      </p:sp>
      <p:sp>
        <p:nvSpPr>
          <p:cNvPr id="36" name="Rounded Rectangle 35"/>
          <p:cNvSpPr/>
          <p:nvPr/>
        </p:nvSpPr>
        <p:spPr>
          <a:xfrm>
            <a:off x="7118482" y="5226070"/>
            <a:ext cx="1891812" cy="905506"/>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2"/>
              </a:solidFill>
            </a:endParaRPr>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83968" y="6040984"/>
            <a:ext cx="1850136" cy="332232"/>
          </a:xfrm>
          <a:prstGeom prst="rect">
            <a:avLst/>
          </a:prstGeom>
        </p:spPr>
      </p:pic>
    </p:spTree>
    <p:extLst>
      <p:ext uri="{BB962C8B-B14F-4D97-AF65-F5344CB8AC3E}">
        <p14:creationId xmlns:p14="http://schemas.microsoft.com/office/powerpoint/2010/main" val="282600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Embase is recommended by the regulatory bodies and authorities for maintaining awareness of safety profiles</a:t>
            </a:r>
            <a:endParaRPr lang="en-US" dirty="0"/>
          </a:p>
        </p:txBody>
      </p:sp>
      <p:sp>
        <p:nvSpPr>
          <p:cNvPr id="3" name="Text Placeholder 2"/>
          <p:cNvSpPr>
            <a:spLocks noGrp="1"/>
          </p:cNvSpPr>
          <p:nvPr>
            <p:ph type="body" sz="quarter" idx="16"/>
          </p:nvPr>
        </p:nvSpPr>
        <p:spPr/>
        <p:txBody>
          <a:bodyPr/>
          <a:lstStyle/>
          <a:p>
            <a:endParaRPr lang="en-US" dirty="0"/>
          </a:p>
        </p:txBody>
      </p:sp>
      <p:grpSp>
        <p:nvGrpSpPr>
          <p:cNvPr id="19" name="Group 18"/>
          <p:cNvGrpSpPr/>
          <p:nvPr/>
        </p:nvGrpSpPr>
        <p:grpSpPr>
          <a:xfrm>
            <a:off x="595032" y="1283094"/>
            <a:ext cx="8337304" cy="5069110"/>
            <a:chOff x="198600" y="1483152"/>
            <a:chExt cx="8337304" cy="5069110"/>
          </a:xfrm>
        </p:grpSpPr>
        <p:grpSp>
          <p:nvGrpSpPr>
            <p:cNvPr id="18" name="Group 17"/>
            <p:cNvGrpSpPr/>
            <p:nvPr/>
          </p:nvGrpSpPr>
          <p:grpSpPr>
            <a:xfrm>
              <a:off x="198600" y="1483152"/>
              <a:ext cx="8337304" cy="5069109"/>
              <a:chOff x="198600" y="1483152"/>
              <a:chExt cx="8337304" cy="5069109"/>
            </a:xfrm>
          </p:grpSpPr>
          <p:pic>
            <p:nvPicPr>
              <p:cNvPr id="2052" name="Picture 4" descr="https://upload.wikimedia.org/wikipedia/en/thumb/e/e5/European_Medicines_Agency.svg/800px-European_Medicines_Agenc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186" y="3771440"/>
                <a:ext cx="2286000" cy="7686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ochrane.org/sites/default/files/public/uploads/news/cochrane_logo_stacked_rgb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808" y="1483152"/>
                <a:ext cx="1131570" cy="12973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5956186" y="2623363"/>
                <a:ext cx="2223135" cy="314325"/>
              </a:xfrm>
              <a:prstGeom prst="rect">
                <a:avLst/>
              </a:prstGeom>
            </p:spPr>
          </p:pic>
          <p:pic>
            <p:nvPicPr>
              <p:cNvPr id="2058" name="Picture 10" descr="http://www.healthline.com/resources/fda/images/fda-header-bra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600" y="2131805"/>
                <a:ext cx="2455698" cy="51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4588162" y="5612322"/>
                <a:ext cx="3947742" cy="939939"/>
              </a:xfrm>
              <a:prstGeom prst="rect">
                <a:avLst/>
              </a:prstGeom>
            </p:spPr>
          </p:pic>
        </p:grpSp>
        <p:grpSp>
          <p:nvGrpSpPr>
            <p:cNvPr id="17" name="Group 16"/>
            <p:cNvGrpSpPr/>
            <p:nvPr/>
          </p:nvGrpSpPr>
          <p:grpSpPr>
            <a:xfrm>
              <a:off x="321006" y="5634867"/>
              <a:ext cx="3213725" cy="917395"/>
              <a:chOff x="5481794" y="5142909"/>
              <a:chExt cx="3213725" cy="917395"/>
            </a:xfrm>
          </p:grpSpPr>
          <p:pic>
            <p:nvPicPr>
              <p:cNvPr id="16" name="Picture 15"/>
              <p:cNvPicPr>
                <a:picLocks noChangeAspect="1"/>
              </p:cNvPicPr>
              <p:nvPr/>
            </p:nvPicPr>
            <p:blipFill>
              <a:blip r:embed="rId8"/>
              <a:stretch>
                <a:fillRect/>
              </a:stretch>
            </p:blipFill>
            <p:spPr>
              <a:xfrm rot="20364329">
                <a:off x="5481794" y="5425970"/>
                <a:ext cx="486593" cy="319711"/>
              </a:xfrm>
              <a:prstGeom prst="rect">
                <a:avLst/>
              </a:prstGeom>
            </p:spPr>
          </p:pic>
          <p:grpSp>
            <p:nvGrpSpPr>
              <p:cNvPr id="12" name="Group 11"/>
              <p:cNvGrpSpPr/>
              <p:nvPr/>
            </p:nvGrpSpPr>
            <p:grpSpPr>
              <a:xfrm>
                <a:off x="5725091" y="5142909"/>
                <a:ext cx="2970428" cy="917395"/>
                <a:chOff x="4730089" y="5085925"/>
                <a:chExt cx="2970428" cy="917395"/>
              </a:xfrm>
            </p:grpSpPr>
            <p:sp>
              <p:nvSpPr>
                <p:cNvPr id="10" name="Rectangle 9"/>
                <p:cNvSpPr/>
                <p:nvPr/>
              </p:nvSpPr>
              <p:spPr>
                <a:xfrm>
                  <a:off x="4730089" y="5480100"/>
                  <a:ext cx="2970428" cy="523220"/>
                </a:xfrm>
                <a:prstGeom prst="rect">
                  <a:avLst/>
                </a:prstGeom>
              </p:spPr>
              <p:txBody>
                <a:bodyPr wrap="square">
                  <a:spAutoFit/>
                </a:bodyPr>
                <a:lstStyle/>
                <a:p>
                  <a:pPr algn="r" fontAlgn="base"/>
                  <a:r>
                    <a:rPr lang="en-GB" sz="1400" dirty="0">
                      <a:solidFill>
                        <a:srgbClr val="333333"/>
                      </a:solidFill>
                      <a:latin typeface="+mj-lt"/>
                    </a:rPr>
                    <a:t>Committee for Medicinal Products for Veterinary Use (CVMP)</a:t>
                  </a:r>
                  <a:endParaRPr lang="en-GB" sz="1400" b="0" i="0" dirty="0">
                    <a:solidFill>
                      <a:srgbClr val="333333"/>
                    </a:solidFill>
                    <a:effectLst/>
                    <a:latin typeface="+mj-lt"/>
                  </a:endParaRPr>
                </a:p>
              </p:txBody>
            </p:sp>
            <p:pic>
              <p:nvPicPr>
                <p:cNvPr id="11" name="Picture 10"/>
                <p:cNvPicPr>
                  <a:picLocks noChangeAspect="1"/>
                </p:cNvPicPr>
                <p:nvPr/>
              </p:nvPicPr>
              <p:blipFill>
                <a:blip r:embed="rId9"/>
                <a:stretch>
                  <a:fillRect/>
                </a:stretch>
              </p:blipFill>
              <p:spPr>
                <a:xfrm>
                  <a:off x="5336885" y="5085925"/>
                  <a:ext cx="2081597" cy="394175"/>
                </a:xfrm>
                <a:prstGeom prst="rect">
                  <a:avLst/>
                </a:prstGeom>
              </p:spPr>
            </p:pic>
          </p:grpSp>
        </p:grpSp>
      </p:grpSp>
      <p:pic>
        <p:nvPicPr>
          <p:cNvPr id="1028" name="Picture 4" descr="Image result for world map europe americ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2027" y="2732666"/>
            <a:ext cx="4870123" cy="236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900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3"/>
          </p:nvPr>
        </p:nvSpPr>
        <p:spPr/>
        <p:txBody>
          <a:bodyPr>
            <a:normAutofit lnSpcReduction="10000"/>
          </a:bodyPr>
          <a:lstStyle/>
          <a:p>
            <a:r>
              <a:rPr lang="en-GB" dirty="0"/>
              <a:t>Basic searching</a:t>
            </a:r>
          </a:p>
        </p:txBody>
      </p:sp>
    </p:spTree>
    <p:extLst>
      <p:ext uri="{BB962C8B-B14F-4D97-AF65-F5344CB8AC3E}">
        <p14:creationId xmlns:p14="http://schemas.microsoft.com/office/powerpoint/2010/main" val="3846256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Mapping: Level of comprehensiveness</a:t>
            </a:r>
            <a:endParaRPr lang="en-GB" dirty="0"/>
          </a:p>
        </p:txBody>
      </p:sp>
      <p:sp>
        <p:nvSpPr>
          <p:cNvPr id="5" name="Content Placeholder 4"/>
          <p:cNvSpPr>
            <a:spLocks noGrp="1"/>
          </p:cNvSpPr>
          <p:nvPr>
            <p:ph idx="1"/>
          </p:nvPr>
        </p:nvSpPr>
        <p:spPr>
          <a:xfrm>
            <a:off x="311433" y="3841842"/>
            <a:ext cx="8384085" cy="2556413"/>
          </a:xfrm>
        </p:spPr>
        <p:txBody>
          <a:bodyPr>
            <a:normAutofit fontScale="92500" lnSpcReduction="10000"/>
          </a:bodyPr>
          <a:lstStyle/>
          <a:p>
            <a:pPr marL="86868" indent="0">
              <a:buNone/>
            </a:pPr>
            <a:r>
              <a:rPr lang="en-GB" b="1" dirty="0">
                <a:solidFill>
                  <a:schemeClr val="tx1"/>
                </a:solidFill>
              </a:rPr>
              <a:t>/de: search the preferred term</a:t>
            </a:r>
          </a:p>
          <a:p>
            <a:pPr marL="86868" indent="0">
              <a:buNone/>
            </a:pPr>
            <a:endParaRPr lang="en-GB" dirty="0"/>
          </a:p>
          <a:p>
            <a:pPr marL="86868" indent="0">
              <a:buNone/>
            </a:pPr>
            <a:r>
              <a:rPr lang="en-GB" dirty="0">
                <a:solidFill>
                  <a:schemeClr val="accent2"/>
                </a:solidFill>
              </a:rPr>
              <a:t>Stem Cell Therapy</a:t>
            </a:r>
            <a:r>
              <a:rPr lang="en-GB" dirty="0"/>
              <a:t> is a synonym of </a:t>
            </a:r>
            <a:r>
              <a:rPr lang="en-GB" dirty="0">
                <a:solidFill>
                  <a:schemeClr val="accent2"/>
                </a:solidFill>
              </a:rPr>
              <a:t>Stem Cell Transplantation</a:t>
            </a:r>
          </a:p>
          <a:p>
            <a:pPr marL="86868" indent="0">
              <a:buNone/>
            </a:pPr>
            <a:r>
              <a:rPr lang="en-GB" dirty="0"/>
              <a:t>Searching ‘stem cell therapy’ will be mapped to searching the preferred term ‘stem cell transplantation’</a:t>
            </a:r>
          </a:p>
          <a:p>
            <a:pPr marL="86868" indent="0">
              <a:buNone/>
            </a:pPr>
            <a:endParaRPr lang="en-GB" dirty="0"/>
          </a:p>
          <a:p>
            <a:pPr marL="86868" indent="0">
              <a:buNone/>
            </a:pPr>
            <a:r>
              <a:rPr lang="en-GB" dirty="0"/>
              <a:t>‘stem cell therapy’/de      36,166</a:t>
            </a:r>
          </a:p>
          <a:p>
            <a:pPr marL="86868" indent="0">
              <a:buNone/>
            </a:pPr>
            <a:r>
              <a:rPr lang="en-GB" dirty="0"/>
              <a:t>‘stem cell transplantation’/de        36,166</a:t>
            </a:r>
          </a:p>
        </p:txBody>
      </p:sp>
      <p:sp>
        <p:nvSpPr>
          <p:cNvPr id="6" name="Text Placeholder 5"/>
          <p:cNvSpPr>
            <a:spLocks noGrp="1"/>
          </p:cNvSpPr>
          <p:nvPr>
            <p:ph type="body" sz="quarter" idx="16"/>
          </p:nvPr>
        </p:nvSpPr>
        <p:spPr/>
        <p:txBody>
          <a:bodyPr/>
          <a:lstStyle/>
          <a:p>
            <a:endParaRPr lang="en-GB"/>
          </a:p>
        </p:txBody>
      </p:sp>
      <p:pic>
        <p:nvPicPr>
          <p:cNvPr id="8" name="Picture 7"/>
          <p:cNvPicPr>
            <a:picLocks noChangeAspect="1"/>
          </p:cNvPicPr>
          <p:nvPr/>
        </p:nvPicPr>
        <p:blipFill>
          <a:blip r:embed="rId3"/>
          <a:stretch>
            <a:fillRect/>
          </a:stretch>
        </p:blipFill>
        <p:spPr>
          <a:xfrm>
            <a:off x="960282" y="1644149"/>
            <a:ext cx="7086386" cy="1677395"/>
          </a:xfrm>
          <a:prstGeom prst="rect">
            <a:avLst/>
          </a:prstGeom>
          <a:ln>
            <a:noFill/>
          </a:ln>
          <a:effectLst>
            <a:outerShdw blurRad="292100" dist="139700" dir="2700000" algn="tl" rotWithShape="0">
              <a:srgbClr val="333333">
                <a:alpha val="65000"/>
              </a:srgbClr>
            </a:outerShdw>
          </a:effectLst>
        </p:spPr>
      </p:pic>
      <p:sp>
        <p:nvSpPr>
          <p:cNvPr id="9" name="Rectangle: Rounded Corners 8"/>
          <p:cNvSpPr/>
          <p:nvPr/>
        </p:nvSpPr>
        <p:spPr>
          <a:xfrm>
            <a:off x="960282" y="2087062"/>
            <a:ext cx="2863573" cy="365194"/>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44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Mapping: Level of comprehensiveness</a:t>
            </a:r>
            <a:endParaRPr lang="en-GB" dirty="0"/>
          </a:p>
        </p:txBody>
      </p:sp>
      <p:sp>
        <p:nvSpPr>
          <p:cNvPr id="5" name="Content Placeholder 4"/>
          <p:cNvSpPr>
            <a:spLocks noGrp="1"/>
          </p:cNvSpPr>
          <p:nvPr>
            <p:ph idx="1"/>
          </p:nvPr>
        </p:nvSpPr>
        <p:spPr>
          <a:xfrm>
            <a:off x="311433" y="3546764"/>
            <a:ext cx="8384085" cy="2851491"/>
          </a:xfrm>
        </p:spPr>
        <p:txBody>
          <a:bodyPr>
            <a:normAutofit/>
          </a:bodyPr>
          <a:lstStyle/>
          <a:p>
            <a:pPr marL="86868" indent="0">
              <a:buNone/>
            </a:pPr>
            <a:r>
              <a:rPr lang="en-GB" b="1" dirty="0">
                <a:solidFill>
                  <a:schemeClr val="tx1"/>
                </a:solidFill>
              </a:rPr>
              <a:t>search in all fields of a record</a:t>
            </a:r>
          </a:p>
          <a:p>
            <a:pPr marL="86868" indent="0">
              <a:buNone/>
            </a:pPr>
            <a:r>
              <a:rPr lang="en-GB" dirty="0">
                <a:solidFill>
                  <a:schemeClr val="tx1"/>
                </a:solidFill>
              </a:rPr>
              <a:t>including title, abstract, author keyword, institute name, all fields</a:t>
            </a:r>
            <a:endParaRPr lang="en-GB" dirty="0"/>
          </a:p>
        </p:txBody>
      </p:sp>
      <p:sp>
        <p:nvSpPr>
          <p:cNvPr id="6" name="Text Placeholder 5"/>
          <p:cNvSpPr>
            <a:spLocks noGrp="1"/>
          </p:cNvSpPr>
          <p:nvPr>
            <p:ph type="body" sz="quarter" idx="16"/>
          </p:nvPr>
        </p:nvSpPr>
        <p:spPr/>
        <p:txBody>
          <a:bodyPr/>
          <a:lstStyle/>
          <a:p>
            <a:endParaRPr lang="en-GB"/>
          </a:p>
        </p:txBody>
      </p:sp>
      <p:pic>
        <p:nvPicPr>
          <p:cNvPr id="8" name="Picture 7"/>
          <p:cNvPicPr>
            <a:picLocks noChangeAspect="1"/>
          </p:cNvPicPr>
          <p:nvPr/>
        </p:nvPicPr>
        <p:blipFill>
          <a:blip r:embed="rId3"/>
          <a:stretch>
            <a:fillRect/>
          </a:stretch>
        </p:blipFill>
        <p:spPr>
          <a:xfrm>
            <a:off x="960282" y="1644149"/>
            <a:ext cx="7086386" cy="1677395"/>
          </a:xfrm>
          <a:prstGeom prst="rect">
            <a:avLst/>
          </a:prstGeom>
          <a:ln>
            <a:noFill/>
          </a:ln>
          <a:effectLst>
            <a:outerShdw blurRad="292100" dist="139700" dir="2700000" algn="tl" rotWithShape="0">
              <a:srgbClr val="333333">
                <a:alpha val="65000"/>
              </a:srgbClr>
            </a:outerShdw>
          </a:effectLst>
        </p:spPr>
      </p:pic>
      <p:sp>
        <p:nvSpPr>
          <p:cNvPr id="9" name="Rectangle: Rounded Corners 8"/>
          <p:cNvSpPr/>
          <p:nvPr/>
        </p:nvSpPr>
        <p:spPr>
          <a:xfrm>
            <a:off x="960282" y="2396835"/>
            <a:ext cx="2863573" cy="268607"/>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311433" y="4474872"/>
            <a:ext cx="6743700" cy="1695450"/>
          </a:xfrm>
          <a:prstGeom prst="rect">
            <a:avLst/>
          </a:prstGeom>
        </p:spPr>
      </p:pic>
      <p:pic>
        <p:nvPicPr>
          <p:cNvPr id="7" name="Picture 6"/>
          <p:cNvPicPr>
            <a:picLocks noChangeAspect="1"/>
          </p:cNvPicPr>
          <p:nvPr/>
        </p:nvPicPr>
        <p:blipFill>
          <a:blip r:embed="rId5"/>
          <a:stretch>
            <a:fillRect/>
          </a:stretch>
        </p:blipFill>
        <p:spPr>
          <a:xfrm>
            <a:off x="4335008" y="4700092"/>
            <a:ext cx="4454669" cy="2088730"/>
          </a:xfrm>
          <a:prstGeom prst="rect">
            <a:avLst/>
          </a:prstGeom>
        </p:spPr>
      </p:pic>
    </p:spTree>
    <p:extLst>
      <p:ext uri="{BB962C8B-B14F-4D97-AF65-F5344CB8AC3E}">
        <p14:creationId xmlns:p14="http://schemas.microsoft.com/office/powerpoint/2010/main" val="365120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How Embase delivers value?</a:t>
            </a:r>
          </a:p>
        </p:txBody>
      </p:sp>
      <p:sp>
        <p:nvSpPr>
          <p:cNvPr id="6" name="Text Placeholder 5"/>
          <p:cNvSpPr>
            <a:spLocks noGrp="1"/>
          </p:cNvSpPr>
          <p:nvPr>
            <p:ph type="body" sz="quarter" idx="16"/>
          </p:nvPr>
        </p:nvSpPr>
        <p:spPr/>
        <p:txBody>
          <a:bodyPr/>
          <a:lstStyle/>
          <a:p>
            <a:endParaRPr lang="en-GB"/>
          </a:p>
        </p:txBody>
      </p:sp>
      <p:sp>
        <p:nvSpPr>
          <p:cNvPr id="8" name="Rectangle 7"/>
          <p:cNvSpPr/>
          <p:nvPr/>
        </p:nvSpPr>
        <p:spPr>
          <a:xfrm>
            <a:off x="198600" y="1352359"/>
            <a:ext cx="4373400" cy="923330"/>
          </a:xfrm>
          <a:prstGeom prst="rect">
            <a:avLst/>
          </a:prstGeom>
        </p:spPr>
        <p:txBody>
          <a:bodyPr wrap="square">
            <a:spAutoFit/>
          </a:bodyPr>
          <a:lstStyle/>
          <a:p>
            <a:pPr lvl="0"/>
            <a:r>
              <a:rPr lang="en-GB" sz="3600" b="1" dirty="0">
                <a:solidFill>
                  <a:schemeClr val="tx2"/>
                </a:solidFill>
              </a:rPr>
              <a:t>“</a:t>
            </a:r>
            <a:r>
              <a:rPr lang="en-GB" dirty="0">
                <a:solidFill>
                  <a:srgbClr val="53565A"/>
                </a:solidFill>
              </a:rPr>
              <a:t>Efficient and useful </a:t>
            </a:r>
            <a:r>
              <a:rPr lang="en-GB" sz="3600" b="1" dirty="0">
                <a:solidFill>
                  <a:schemeClr val="tx2"/>
                </a:solidFill>
              </a:rPr>
              <a:t>tool</a:t>
            </a:r>
            <a:r>
              <a:rPr lang="en-GB" dirty="0">
                <a:solidFill>
                  <a:srgbClr val="53565A"/>
                </a:solidFill>
              </a:rPr>
              <a:t> for quick search through massive science data.</a:t>
            </a:r>
            <a:endParaRPr lang="en-US" sz="1400" dirty="0">
              <a:solidFill>
                <a:srgbClr val="53565A"/>
              </a:solidFill>
            </a:endParaRPr>
          </a:p>
        </p:txBody>
      </p:sp>
      <p:sp>
        <p:nvSpPr>
          <p:cNvPr id="9" name="Rectangle 8"/>
          <p:cNvSpPr/>
          <p:nvPr/>
        </p:nvSpPr>
        <p:spPr>
          <a:xfrm>
            <a:off x="5263598" y="1198604"/>
            <a:ext cx="3880402" cy="1477328"/>
          </a:xfrm>
          <a:prstGeom prst="rect">
            <a:avLst/>
          </a:prstGeom>
        </p:spPr>
        <p:txBody>
          <a:bodyPr wrap="square">
            <a:spAutoFit/>
          </a:bodyPr>
          <a:lstStyle/>
          <a:p>
            <a:pPr lvl="0"/>
            <a:r>
              <a:rPr lang="en-GB" sz="3600" b="1" dirty="0">
                <a:solidFill>
                  <a:schemeClr val="tx2"/>
                </a:solidFill>
              </a:rPr>
              <a:t>“</a:t>
            </a:r>
            <a:r>
              <a:rPr lang="en-GB" dirty="0">
                <a:solidFill>
                  <a:srgbClr val="53565A"/>
                </a:solidFill>
              </a:rPr>
              <a:t>When typing in keywords, Embase readily offers the best used terms. This is so very helpful. The layout of Embase is so well done.</a:t>
            </a:r>
          </a:p>
        </p:txBody>
      </p:sp>
      <p:sp>
        <p:nvSpPr>
          <p:cNvPr id="11" name="Rectangle 10"/>
          <p:cNvSpPr/>
          <p:nvPr/>
        </p:nvSpPr>
        <p:spPr>
          <a:xfrm>
            <a:off x="198601" y="2573342"/>
            <a:ext cx="2637590" cy="923330"/>
          </a:xfrm>
          <a:prstGeom prst="rect">
            <a:avLst/>
          </a:prstGeom>
        </p:spPr>
        <p:txBody>
          <a:bodyPr wrap="square">
            <a:spAutoFit/>
          </a:bodyPr>
          <a:lstStyle/>
          <a:p>
            <a:pPr lvl="0"/>
            <a:r>
              <a:rPr lang="en-GB" sz="3600" b="1" dirty="0">
                <a:solidFill>
                  <a:schemeClr val="tx2"/>
                </a:solidFill>
              </a:rPr>
              <a:t>“Indexing</a:t>
            </a:r>
            <a:r>
              <a:rPr lang="en-GB" dirty="0">
                <a:solidFill>
                  <a:srgbClr val="53565A"/>
                </a:solidFill>
              </a:rPr>
              <a:t> is amazing!</a:t>
            </a:r>
          </a:p>
        </p:txBody>
      </p:sp>
      <p:sp>
        <p:nvSpPr>
          <p:cNvPr id="12" name="Rectangle 11"/>
          <p:cNvSpPr/>
          <p:nvPr/>
        </p:nvSpPr>
        <p:spPr>
          <a:xfrm>
            <a:off x="311408" y="3676962"/>
            <a:ext cx="3304017" cy="923330"/>
          </a:xfrm>
          <a:prstGeom prst="rect">
            <a:avLst/>
          </a:prstGeom>
        </p:spPr>
        <p:txBody>
          <a:bodyPr wrap="square">
            <a:spAutoFit/>
          </a:bodyPr>
          <a:lstStyle/>
          <a:p>
            <a:pPr lvl="0"/>
            <a:r>
              <a:rPr lang="en-GB" sz="3600" b="1" dirty="0">
                <a:solidFill>
                  <a:schemeClr val="tx2"/>
                </a:solidFill>
              </a:rPr>
              <a:t>“</a:t>
            </a:r>
            <a:r>
              <a:rPr lang="en-GB" dirty="0">
                <a:solidFill>
                  <a:srgbClr val="53565A"/>
                </a:solidFill>
              </a:rPr>
              <a:t>More successful queries in this database than in </a:t>
            </a:r>
            <a:r>
              <a:rPr lang="en-GB" dirty="0" err="1">
                <a:solidFill>
                  <a:srgbClr val="53565A"/>
                </a:solidFill>
              </a:rPr>
              <a:t>Pubmed</a:t>
            </a:r>
            <a:endParaRPr lang="en-GB" dirty="0">
              <a:solidFill>
                <a:srgbClr val="53565A"/>
              </a:solidFill>
            </a:endParaRPr>
          </a:p>
        </p:txBody>
      </p:sp>
      <p:sp>
        <p:nvSpPr>
          <p:cNvPr id="14" name="Rectangle 13"/>
          <p:cNvSpPr/>
          <p:nvPr/>
        </p:nvSpPr>
        <p:spPr>
          <a:xfrm>
            <a:off x="5547803" y="3220206"/>
            <a:ext cx="3394720" cy="2585323"/>
          </a:xfrm>
          <a:prstGeom prst="rect">
            <a:avLst/>
          </a:prstGeom>
        </p:spPr>
        <p:txBody>
          <a:bodyPr wrap="square">
            <a:spAutoFit/>
          </a:bodyPr>
          <a:lstStyle/>
          <a:p>
            <a:pPr lvl="0"/>
            <a:r>
              <a:rPr lang="en-GB" sz="3600" b="1" dirty="0">
                <a:solidFill>
                  <a:schemeClr val="tx2"/>
                </a:solidFill>
              </a:rPr>
              <a:t>“</a:t>
            </a:r>
            <a:r>
              <a:rPr lang="en-GB" dirty="0">
                <a:solidFill>
                  <a:srgbClr val="53565A"/>
                </a:solidFill>
              </a:rPr>
              <a:t>It's one of the most important databases for research in the medical field. When performing exhaustive searches in the medical field, the </a:t>
            </a:r>
            <a:r>
              <a:rPr lang="en-GB" sz="3600" b="1" dirty="0">
                <a:solidFill>
                  <a:schemeClr val="tx2"/>
                </a:solidFill>
              </a:rPr>
              <a:t>content</a:t>
            </a:r>
            <a:r>
              <a:rPr lang="en-GB" dirty="0">
                <a:solidFill>
                  <a:srgbClr val="53565A"/>
                </a:solidFill>
              </a:rPr>
              <a:t> of Embase has to be taken into account.</a:t>
            </a:r>
          </a:p>
        </p:txBody>
      </p:sp>
      <p:pic>
        <p:nvPicPr>
          <p:cNvPr id="15" name="Picture 4" descr="C:\Users\ObaI\Documents\3. brandings\icons\3724 Elsevier icons PNGs\3724 Elsevier icons PNGs\Blue Elsevier icons PNG\Collaborate Network icon 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247" y="2864490"/>
            <a:ext cx="1490351" cy="16249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0818" y="4987534"/>
            <a:ext cx="4610746" cy="1477328"/>
          </a:xfrm>
          <a:prstGeom prst="rect">
            <a:avLst/>
          </a:prstGeom>
        </p:spPr>
        <p:txBody>
          <a:bodyPr wrap="square">
            <a:spAutoFit/>
          </a:bodyPr>
          <a:lstStyle/>
          <a:p>
            <a:pPr lvl="0"/>
            <a:r>
              <a:rPr lang="en-GB" sz="3600" b="1" dirty="0">
                <a:solidFill>
                  <a:schemeClr val="tx2"/>
                </a:solidFill>
              </a:rPr>
              <a:t>“</a:t>
            </a:r>
            <a:r>
              <a:rPr lang="en-GB" dirty="0">
                <a:solidFill>
                  <a:srgbClr val="53565A"/>
                </a:solidFill>
              </a:rPr>
              <a:t>the ability to </a:t>
            </a:r>
            <a:r>
              <a:rPr lang="en-GB" sz="3600" b="1" dirty="0">
                <a:solidFill>
                  <a:schemeClr val="tx2"/>
                </a:solidFill>
              </a:rPr>
              <a:t>export</a:t>
            </a:r>
            <a:r>
              <a:rPr lang="en-GB" dirty="0">
                <a:solidFill>
                  <a:srgbClr val="53565A"/>
                </a:solidFill>
              </a:rPr>
              <a:t> the citation from the original list, as well as from most of the citations, has made the whole experience tremendously fruitful. </a:t>
            </a:r>
          </a:p>
        </p:txBody>
      </p:sp>
    </p:spTree>
    <p:extLst>
      <p:ext uri="{BB962C8B-B14F-4D97-AF65-F5344CB8AC3E}">
        <p14:creationId xmlns:p14="http://schemas.microsoft.com/office/powerpoint/2010/main" val="20599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4"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Mapping: Level of comprehensiveness</a:t>
            </a:r>
            <a:endParaRPr lang="en-GB" dirty="0"/>
          </a:p>
        </p:txBody>
      </p:sp>
      <p:sp>
        <p:nvSpPr>
          <p:cNvPr id="5" name="Content Placeholder 4"/>
          <p:cNvSpPr>
            <a:spLocks noGrp="1"/>
          </p:cNvSpPr>
          <p:nvPr>
            <p:ph idx="1"/>
          </p:nvPr>
        </p:nvSpPr>
        <p:spPr/>
        <p:txBody>
          <a:bodyPr>
            <a:normAutofit/>
          </a:bodyPr>
          <a:lstStyle/>
          <a:p>
            <a:pPr marL="86868" indent="0">
              <a:buNone/>
            </a:pPr>
            <a:r>
              <a:rPr lang="en-GB" b="1" dirty="0">
                <a:solidFill>
                  <a:schemeClr val="tx1"/>
                </a:solidFill>
              </a:rPr>
              <a:t>/</a:t>
            </a:r>
            <a:r>
              <a:rPr lang="en-GB" b="1" dirty="0" err="1">
                <a:solidFill>
                  <a:schemeClr val="tx1"/>
                </a:solidFill>
              </a:rPr>
              <a:t>exp</a:t>
            </a:r>
            <a:r>
              <a:rPr lang="en-GB" b="1" dirty="0">
                <a:solidFill>
                  <a:schemeClr val="tx1"/>
                </a:solidFill>
              </a:rPr>
              <a:t>: explode using narrower Emtree terms</a:t>
            </a:r>
          </a:p>
          <a:p>
            <a:pPr marL="86868" indent="0">
              <a:buNone/>
            </a:pPr>
            <a:endParaRPr lang="en-GB" dirty="0"/>
          </a:p>
        </p:txBody>
      </p:sp>
      <p:sp>
        <p:nvSpPr>
          <p:cNvPr id="7" name="Text Placeholder 6"/>
          <p:cNvSpPr>
            <a:spLocks noGrp="1"/>
          </p:cNvSpPr>
          <p:nvPr>
            <p:ph type="body" sz="quarter" idx="16"/>
          </p:nvPr>
        </p:nvSpPr>
        <p:spPr/>
        <p:txBody>
          <a:bodyPr/>
          <a:lstStyle/>
          <a:p>
            <a:endParaRPr lang="en-GB"/>
          </a:p>
        </p:txBody>
      </p:sp>
      <p:pic>
        <p:nvPicPr>
          <p:cNvPr id="13" name="Picture 12"/>
          <p:cNvPicPr>
            <a:picLocks noChangeAspect="1"/>
          </p:cNvPicPr>
          <p:nvPr/>
        </p:nvPicPr>
        <p:blipFill>
          <a:blip r:embed="rId3"/>
          <a:stretch>
            <a:fillRect/>
          </a:stretch>
        </p:blipFill>
        <p:spPr>
          <a:xfrm>
            <a:off x="457199" y="2159588"/>
            <a:ext cx="4852347" cy="4238668"/>
          </a:xfrm>
          <a:prstGeom prst="rect">
            <a:avLst/>
          </a:prstGeom>
        </p:spPr>
      </p:pic>
      <p:sp>
        <p:nvSpPr>
          <p:cNvPr id="15" name="TextBox 14"/>
          <p:cNvSpPr txBox="1"/>
          <p:nvPr/>
        </p:nvSpPr>
        <p:spPr>
          <a:xfrm>
            <a:off x="6029552" y="3437573"/>
            <a:ext cx="271590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rPr>
              <a:t>Preferred term (/de)</a:t>
            </a:r>
          </a:p>
        </p:txBody>
      </p:sp>
      <p:sp>
        <p:nvSpPr>
          <p:cNvPr id="17" name="TextBox 16"/>
          <p:cNvSpPr txBox="1"/>
          <p:nvPr/>
        </p:nvSpPr>
        <p:spPr>
          <a:xfrm>
            <a:off x="6050169" y="4606325"/>
            <a:ext cx="277732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Narrower terms – included in an /</a:t>
            </a:r>
            <a:r>
              <a:rPr kumimoji="0" lang="en-GB" sz="1600" b="0" i="0" u="none" strike="noStrike" kern="0" cap="none" spc="0" normalizeH="0" baseline="0" noProof="0" dirty="0" err="1">
                <a:ln>
                  <a:noFill/>
                </a:ln>
                <a:solidFill>
                  <a:prstClr val="black"/>
                </a:solidFill>
                <a:effectLst/>
                <a:uLnTx/>
                <a:uFillTx/>
              </a:rPr>
              <a:t>exp</a:t>
            </a:r>
            <a:r>
              <a:rPr kumimoji="0" lang="en-GB" sz="1600" b="0" i="0" u="none" strike="noStrike" kern="0" cap="none" spc="0" normalizeH="0" baseline="0" noProof="0" dirty="0">
                <a:ln>
                  <a:noFill/>
                </a:ln>
                <a:solidFill>
                  <a:prstClr val="black"/>
                </a:solidFill>
                <a:effectLst/>
                <a:uLnTx/>
                <a:uFillTx/>
              </a:rPr>
              <a:t> search</a:t>
            </a:r>
          </a:p>
        </p:txBody>
      </p:sp>
      <p:cxnSp>
        <p:nvCxnSpPr>
          <p:cNvPr id="21" name="Straight Arrow Connector 20"/>
          <p:cNvCxnSpPr>
            <a:stCxn id="15" idx="1"/>
          </p:cNvCxnSpPr>
          <p:nvPr/>
        </p:nvCxnSpPr>
        <p:spPr>
          <a:xfrm flipH="1" flipV="1">
            <a:off x="4925292" y="3616036"/>
            <a:ext cx="1104260" cy="6203"/>
          </a:xfrm>
          <a:prstGeom prst="straightConnector1">
            <a:avLst/>
          </a:prstGeom>
          <a:ln w="508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2" name="Right Brace 21"/>
          <p:cNvSpPr/>
          <p:nvPr/>
        </p:nvSpPr>
        <p:spPr>
          <a:xfrm>
            <a:off x="4925293" y="3827600"/>
            <a:ext cx="1124876" cy="2293027"/>
          </a:xfrm>
          <a:prstGeom prst="rightBrace">
            <a:avLst>
              <a:gd name="adj1" fmla="val 8333"/>
              <a:gd name="adj2" fmla="val 47365"/>
            </a:avLst>
          </a:prstGeom>
          <a:ln w="508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3" name="Plus Sign 22"/>
          <p:cNvSpPr/>
          <p:nvPr/>
        </p:nvSpPr>
        <p:spPr>
          <a:xfrm>
            <a:off x="6595354" y="3947160"/>
            <a:ext cx="551017" cy="545973"/>
          </a:xfrm>
          <a:prstGeom prst="mathPlus">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897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Level of comprehensiveness</a:t>
            </a:r>
            <a:endParaRPr lang="en-GB" dirty="0"/>
          </a:p>
        </p:txBody>
      </p:sp>
      <p:sp>
        <p:nvSpPr>
          <p:cNvPr id="3" name="Content Placeholder 2"/>
          <p:cNvSpPr>
            <a:spLocks noGrp="1"/>
          </p:cNvSpPr>
          <p:nvPr>
            <p:ph idx="1"/>
          </p:nvPr>
        </p:nvSpPr>
        <p:spPr>
          <a:xfrm>
            <a:off x="457199" y="3512126"/>
            <a:ext cx="8238319" cy="2886129"/>
          </a:xfrm>
        </p:spPr>
        <p:txBody>
          <a:bodyPr>
            <a:normAutofit lnSpcReduction="10000"/>
          </a:bodyPr>
          <a:lstStyle/>
          <a:p>
            <a:pPr marL="86868" indent="0">
              <a:buNone/>
            </a:pPr>
            <a:r>
              <a:rPr lang="en-GB" dirty="0"/>
              <a:t>/</a:t>
            </a:r>
            <a:r>
              <a:rPr lang="en-GB" dirty="0" err="1"/>
              <a:t>br</a:t>
            </a:r>
            <a:r>
              <a:rPr lang="en-GB" dirty="0"/>
              <a:t> Search as broad as possible. It combines:</a:t>
            </a:r>
          </a:p>
          <a:p>
            <a:pPr lvl="1" fontAlgn="base"/>
            <a:r>
              <a:rPr lang="en-GB" sz="2000" dirty="0">
                <a:solidFill>
                  <a:schemeClr val="tx1"/>
                </a:solidFill>
              </a:rPr>
              <a:t>Map to preferred term in Emtree</a:t>
            </a:r>
          </a:p>
          <a:p>
            <a:pPr lvl="1" fontAlgn="base"/>
            <a:r>
              <a:rPr lang="en-GB" sz="2000" dirty="0">
                <a:solidFill>
                  <a:schemeClr val="tx1"/>
                </a:solidFill>
              </a:rPr>
              <a:t>Search also as free text in all fields</a:t>
            </a:r>
          </a:p>
          <a:p>
            <a:pPr lvl="1" fontAlgn="base"/>
            <a:r>
              <a:rPr lang="en-GB" sz="2000" dirty="0">
                <a:solidFill>
                  <a:schemeClr val="tx1"/>
                </a:solidFill>
              </a:rPr>
              <a:t>Explode using narrower Emtree terms</a:t>
            </a:r>
          </a:p>
          <a:p>
            <a:pPr marL="86868" indent="0">
              <a:buNone/>
            </a:pPr>
            <a:endParaRPr lang="en-GB" dirty="0"/>
          </a:p>
          <a:p>
            <a:pPr marL="86868" indent="0">
              <a:buNone/>
            </a:pPr>
            <a:r>
              <a:rPr lang="en-GB" dirty="0"/>
              <a:t>‘stem cell transplantation’/</a:t>
            </a:r>
            <a:r>
              <a:rPr lang="en-GB" dirty="0" err="1"/>
              <a:t>exp</a:t>
            </a:r>
            <a:r>
              <a:rPr lang="en-GB" dirty="0"/>
              <a:t>     119,735</a:t>
            </a:r>
          </a:p>
          <a:p>
            <a:pPr marL="86868" indent="0">
              <a:buNone/>
            </a:pPr>
            <a:r>
              <a:rPr lang="en-GB" dirty="0"/>
              <a:t>‘stem cell transplantation’/</a:t>
            </a:r>
            <a:r>
              <a:rPr lang="en-GB" dirty="0" err="1"/>
              <a:t>br</a:t>
            </a:r>
            <a:r>
              <a:rPr lang="en-GB" dirty="0"/>
              <a:t>    130,135  </a:t>
            </a:r>
          </a:p>
          <a:p>
            <a:pPr marL="86868" indent="0">
              <a:buNone/>
            </a:pPr>
            <a:r>
              <a:rPr lang="en-GB" dirty="0"/>
              <a:t>'stem cell transplantation'/</a:t>
            </a:r>
            <a:r>
              <a:rPr lang="en-GB" dirty="0" err="1"/>
              <a:t>exp</a:t>
            </a:r>
            <a:r>
              <a:rPr lang="en-GB" dirty="0"/>
              <a:t> OR 'stem cell transplantation‘     130,135</a:t>
            </a:r>
          </a:p>
        </p:txBody>
      </p:sp>
      <p:sp>
        <p:nvSpPr>
          <p:cNvPr id="4" name="Text Placeholder 3"/>
          <p:cNvSpPr>
            <a:spLocks noGrp="1"/>
          </p:cNvSpPr>
          <p:nvPr>
            <p:ph type="body" sz="quarter" idx="16"/>
          </p:nvPr>
        </p:nvSpPr>
        <p:spPr/>
        <p:txBody>
          <a:bodyPr/>
          <a:lstStyle/>
          <a:p>
            <a:endParaRPr lang="en-GB"/>
          </a:p>
        </p:txBody>
      </p:sp>
      <p:pic>
        <p:nvPicPr>
          <p:cNvPr id="5" name="Picture 4"/>
          <p:cNvPicPr>
            <a:picLocks noChangeAspect="1"/>
          </p:cNvPicPr>
          <p:nvPr/>
        </p:nvPicPr>
        <p:blipFill>
          <a:blip r:embed="rId3"/>
          <a:stretch>
            <a:fillRect/>
          </a:stretch>
        </p:blipFill>
        <p:spPr>
          <a:xfrm>
            <a:off x="960282" y="1644149"/>
            <a:ext cx="7086386" cy="1677395"/>
          </a:xfrm>
          <a:prstGeom prst="rect">
            <a:avLst/>
          </a:prstGeom>
          <a:ln>
            <a:noFill/>
          </a:ln>
          <a:effectLst>
            <a:outerShdw blurRad="292100" dist="139700" dir="2700000" algn="tl" rotWithShape="0">
              <a:srgbClr val="333333">
                <a:alpha val="65000"/>
              </a:srgbClr>
            </a:outerShdw>
          </a:effectLst>
        </p:spPr>
      </p:pic>
      <p:sp>
        <p:nvSpPr>
          <p:cNvPr id="6" name="Rectangle: Rounded Corners 5"/>
          <p:cNvSpPr/>
          <p:nvPr/>
        </p:nvSpPr>
        <p:spPr>
          <a:xfrm>
            <a:off x="960282" y="2871320"/>
            <a:ext cx="2863573" cy="268607"/>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2094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Synonyms</a:t>
            </a:r>
          </a:p>
        </p:txBody>
      </p:sp>
      <p:sp>
        <p:nvSpPr>
          <p:cNvPr id="4" name="Text Placeholder 3"/>
          <p:cNvSpPr>
            <a:spLocks noGrp="1"/>
          </p:cNvSpPr>
          <p:nvPr>
            <p:ph type="body" sz="quarter" idx="16"/>
          </p:nvPr>
        </p:nvSpPr>
        <p:spPr/>
        <p:txBody>
          <a:bodyPr/>
          <a:lstStyle/>
          <a:p>
            <a:endParaRPr lang="en-GB"/>
          </a:p>
        </p:txBody>
      </p:sp>
      <p:pic>
        <p:nvPicPr>
          <p:cNvPr id="5" name="Picture 4"/>
          <p:cNvPicPr>
            <a:picLocks noChangeAspect="1"/>
          </p:cNvPicPr>
          <p:nvPr/>
        </p:nvPicPr>
        <p:blipFill>
          <a:blip r:embed="rId3"/>
          <a:stretch>
            <a:fillRect/>
          </a:stretch>
        </p:blipFill>
        <p:spPr>
          <a:xfrm>
            <a:off x="457199" y="1500110"/>
            <a:ext cx="5029201" cy="3905510"/>
          </a:xfrm>
          <a:prstGeom prst="rect">
            <a:avLst/>
          </a:prstGeom>
        </p:spPr>
      </p:pic>
      <p:sp>
        <p:nvSpPr>
          <p:cNvPr id="6" name="Rectangle: Rounded Corners 5"/>
          <p:cNvSpPr/>
          <p:nvPr/>
        </p:nvSpPr>
        <p:spPr>
          <a:xfrm>
            <a:off x="457199" y="4974440"/>
            <a:ext cx="4221481" cy="431180"/>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 name="Group 9"/>
          <p:cNvGrpSpPr/>
          <p:nvPr/>
        </p:nvGrpSpPr>
        <p:grpSpPr>
          <a:xfrm>
            <a:off x="2873693" y="2493217"/>
            <a:ext cx="6033135" cy="3602784"/>
            <a:chOff x="2470785" y="2325576"/>
            <a:chExt cx="6838950" cy="4105275"/>
          </a:xfrm>
        </p:grpSpPr>
        <p:pic>
          <p:nvPicPr>
            <p:cNvPr id="8" name="Picture 7"/>
            <p:cNvPicPr>
              <a:picLocks noChangeAspect="1"/>
            </p:cNvPicPr>
            <p:nvPr/>
          </p:nvPicPr>
          <p:blipFill>
            <a:blip r:embed="rId4"/>
            <a:stretch>
              <a:fillRect/>
            </a:stretch>
          </p:blipFill>
          <p:spPr>
            <a:xfrm>
              <a:off x="2470785" y="2325576"/>
              <a:ext cx="6838950" cy="4105275"/>
            </a:xfrm>
            <a:prstGeom prst="rect">
              <a:avLst/>
            </a:prstGeom>
          </p:spPr>
        </p:pic>
        <p:sp>
          <p:nvSpPr>
            <p:cNvPr id="9" name="Rectangle: Rounded Corners 8"/>
            <p:cNvSpPr/>
            <p:nvPr/>
          </p:nvSpPr>
          <p:spPr>
            <a:xfrm>
              <a:off x="2470785" y="2614174"/>
              <a:ext cx="6838950" cy="2360265"/>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04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PICO to include synonyms</a:t>
            </a:r>
          </a:p>
        </p:txBody>
      </p:sp>
      <p:sp>
        <p:nvSpPr>
          <p:cNvPr id="3" name="Content Placeholder 2"/>
          <p:cNvSpPr>
            <a:spLocks noGrp="1"/>
          </p:cNvSpPr>
          <p:nvPr>
            <p:ph idx="1"/>
          </p:nvPr>
        </p:nvSpPr>
        <p:spPr/>
        <p:txBody>
          <a:bodyPr/>
          <a:lstStyle/>
          <a:p>
            <a:endParaRPr lang="en-GB" dirty="0"/>
          </a:p>
        </p:txBody>
      </p:sp>
      <p:sp>
        <p:nvSpPr>
          <p:cNvPr id="4" name="Text Placeholder 3"/>
          <p:cNvSpPr>
            <a:spLocks noGrp="1"/>
          </p:cNvSpPr>
          <p:nvPr>
            <p:ph type="body" sz="quarter" idx="16"/>
          </p:nvPr>
        </p:nvSpPr>
        <p:spPr/>
        <p:txBody>
          <a:bodyPr/>
          <a:lstStyle/>
          <a:p>
            <a:endParaRPr lang="en-GB"/>
          </a:p>
        </p:txBody>
      </p:sp>
      <p:pic>
        <p:nvPicPr>
          <p:cNvPr id="5" name="Picture 4"/>
          <p:cNvPicPr>
            <a:picLocks noChangeAspect="1"/>
          </p:cNvPicPr>
          <p:nvPr/>
        </p:nvPicPr>
        <p:blipFill>
          <a:blip r:embed="rId3"/>
          <a:stretch>
            <a:fillRect/>
          </a:stretch>
        </p:blipFill>
        <p:spPr>
          <a:xfrm>
            <a:off x="1556385" y="1500110"/>
            <a:ext cx="5695950" cy="4762500"/>
          </a:xfrm>
          <a:prstGeom prst="rect">
            <a:avLst/>
          </a:prstGeom>
        </p:spPr>
      </p:pic>
      <p:sp>
        <p:nvSpPr>
          <p:cNvPr id="6" name="Rectangle: Rounded Corners 5"/>
          <p:cNvSpPr/>
          <p:nvPr/>
        </p:nvSpPr>
        <p:spPr>
          <a:xfrm>
            <a:off x="1556385" y="2228330"/>
            <a:ext cx="2832735" cy="2071365"/>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Rounded Corners 7"/>
          <p:cNvSpPr/>
          <p:nvPr/>
        </p:nvSpPr>
        <p:spPr>
          <a:xfrm>
            <a:off x="5991225" y="3569451"/>
            <a:ext cx="1080135" cy="606310"/>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9053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comprehension and precision</a:t>
            </a:r>
            <a:endParaRPr lang="en-GB" dirty="0"/>
          </a:p>
        </p:txBody>
      </p:sp>
      <p:sp>
        <p:nvSpPr>
          <p:cNvPr id="3" name="Content Placeholder 2"/>
          <p:cNvSpPr>
            <a:spLocks noGrp="1"/>
          </p:cNvSpPr>
          <p:nvPr>
            <p:ph idx="1"/>
          </p:nvPr>
        </p:nvSpPr>
        <p:spPr/>
        <p:txBody>
          <a:bodyPr/>
          <a:lstStyle/>
          <a:p>
            <a:pPr marL="285750" lvl="0" indent="-285750">
              <a:spcBef>
                <a:spcPts val="0"/>
              </a:spcBef>
              <a:buClr>
                <a:srgbClr val="007398"/>
              </a:buClr>
              <a:buFont typeface="Arial" panose="020B0604020202020204" pitchFamily="34" charset="0"/>
              <a:buChar char="•"/>
            </a:pPr>
            <a:r>
              <a:rPr lang="en-GB" sz="1800" b="1" dirty="0">
                <a:cs typeface="+mn-cs"/>
              </a:rPr>
              <a:t>To increase comprehension</a:t>
            </a:r>
          </a:p>
          <a:p>
            <a:pPr marL="457200" lvl="1" indent="0">
              <a:spcBef>
                <a:spcPts val="0"/>
              </a:spcBef>
              <a:buClr>
                <a:srgbClr val="007398"/>
              </a:buClr>
              <a:buNone/>
            </a:pPr>
            <a:endParaRPr lang="en-GB" sz="1600" dirty="0"/>
          </a:p>
          <a:p>
            <a:pPr lvl="1">
              <a:spcBef>
                <a:spcPts val="0"/>
              </a:spcBef>
              <a:buClr>
                <a:srgbClr val="007398"/>
              </a:buClr>
              <a:buFont typeface="Wingdings" panose="05000000000000000000" pitchFamily="2" charset="2"/>
              <a:buChar char="Ø"/>
            </a:pPr>
            <a:r>
              <a:rPr lang="en-GB" sz="1600" dirty="0">
                <a:solidFill>
                  <a:schemeClr val="tx1"/>
                </a:solidFill>
              </a:rPr>
              <a:t>Include sub-terms/derivatives with an </a:t>
            </a:r>
            <a:r>
              <a:rPr lang="en-GB" sz="1600" u="sng" dirty="0">
                <a:solidFill>
                  <a:schemeClr val="tx1"/>
                </a:solidFill>
              </a:rPr>
              <a:t>explosion</a:t>
            </a:r>
            <a:r>
              <a:rPr lang="en-GB" sz="1600" dirty="0">
                <a:solidFill>
                  <a:schemeClr val="tx1"/>
                </a:solidFill>
              </a:rPr>
              <a:t> search</a:t>
            </a:r>
          </a:p>
          <a:p>
            <a:pPr marL="457200" lvl="1" indent="0">
              <a:spcBef>
                <a:spcPts val="0"/>
              </a:spcBef>
              <a:buClr>
                <a:srgbClr val="007398"/>
              </a:buClr>
              <a:buNone/>
            </a:pPr>
            <a:endParaRPr lang="en-GB" sz="1400" dirty="0">
              <a:solidFill>
                <a:schemeClr val="tx1"/>
              </a:solidFill>
            </a:endParaRPr>
          </a:p>
          <a:p>
            <a:pPr lvl="1">
              <a:spcBef>
                <a:spcPts val="0"/>
              </a:spcBef>
              <a:buClr>
                <a:srgbClr val="007398"/>
              </a:buClr>
              <a:buFont typeface="Wingdings" panose="05000000000000000000" pitchFamily="2" charset="2"/>
              <a:buChar char="Ø"/>
            </a:pPr>
            <a:r>
              <a:rPr lang="en-GB" sz="1600" dirty="0">
                <a:solidFill>
                  <a:schemeClr val="tx1"/>
                </a:solidFill>
              </a:rPr>
              <a:t>Include synonyms in a </a:t>
            </a:r>
            <a:r>
              <a:rPr lang="en-GB" sz="1600" u="sng" dirty="0">
                <a:solidFill>
                  <a:schemeClr val="tx1"/>
                </a:solidFill>
              </a:rPr>
              <a:t>free text </a:t>
            </a:r>
            <a:r>
              <a:rPr lang="en-GB" sz="1600" dirty="0">
                <a:solidFill>
                  <a:schemeClr val="tx1"/>
                </a:solidFill>
              </a:rPr>
              <a:t>search =&gt; PICO form can help</a:t>
            </a:r>
          </a:p>
          <a:p>
            <a:pPr lvl="1">
              <a:spcBef>
                <a:spcPts val="0"/>
              </a:spcBef>
              <a:buClr>
                <a:srgbClr val="007398"/>
              </a:buClr>
              <a:buFont typeface="Wingdings" panose="05000000000000000000" pitchFamily="2" charset="2"/>
              <a:buChar char="Ø"/>
            </a:pPr>
            <a:endParaRPr lang="en-GB" dirty="0">
              <a:solidFill>
                <a:schemeClr val="tx1"/>
              </a:solidFill>
            </a:endParaRPr>
          </a:p>
          <a:p>
            <a:pPr marL="285750" indent="-285750">
              <a:spcBef>
                <a:spcPts val="0"/>
              </a:spcBef>
              <a:buClr>
                <a:srgbClr val="007398"/>
              </a:buClr>
              <a:buFont typeface="Arial" panose="020B0604020202020204" pitchFamily="34" charset="0"/>
              <a:buChar char="•"/>
            </a:pPr>
            <a:r>
              <a:rPr lang="en-GB" sz="1800" b="1" dirty="0">
                <a:solidFill>
                  <a:schemeClr val="tx1"/>
                </a:solidFill>
              </a:rPr>
              <a:t>To increase precision</a:t>
            </a:r>
          </a:p>
          <a:p>
            <a:pPr>
              <a:spcBef>
                <a:spcPts val="0"/>
              </a:spcBef>
              <a:buClr>
                <a:srgbClr val="007398"/>
              </a:buClr>
            </a:pPr>
            <a:endParaRPr lang="en-GB" dirty="0">
              <a:solidFill>
                <a:schemeClr val="tx1"/>
              </a:solidFill>
            </a:endParaRPr>
          </a:p>
          <a:p>
            <a:pPr lvl="1">
              <a:spcBef>
                <a:spcPts val="0"/>
              </a:spcBef>
              <a:buClr>
                <a:srgbClr val="007398"/>
              </a:buClr>
              <a:buFont typeface="Wingdings" panose="05000000000000000000" pitchFamily="2" charset="2"/>
              <a:buChar char="Ø"/>
            </a:pPr>
            <a:r>
              <a:rPr lang="en-US" sz="1600" dirty="0">
                <a:solidFill>
                  <a:schemeClr val="tx1"/>
                </a:solidFill>
              </a:rPr>
              <a:t>Incorporate </a:t>
            </a:r>
            <a:r>
              <a:rPr lang="en-US" sz="1600" u="sng" dirty="0">
                <a:solidFill>
                  <a:schemeClr val="tx1"/>
                </a:solidFill>
              </a:rPr>
              <a:t>limits</a:t>
            </a:r>
          </a:p>
          <a:p>
            <a:pPr marL="913588" lvl="2">
              <a:spcBef>
                <a:spcPts val="0"/>
              </a:spcBef>
              <a:buClr>
                <a:srgbClr val="007398"/>
              </a:buClr>
            </a:pPr>
            <a:endParaRPr lang="en-US" sz="1400" dirty="0">
              <a:solidFill>
                <a:schemeClr val="tx1"/>
              </a:solidFill>
            </a:endParaRPr>
          </a:p>
          <a:p>
            <a:pPr lvl="1">
              <a:spcBef>
                <a:spcPts val="0"/>
              </a:spcBef>
              <a:buClr>
                <a:srgbClr val="007398"/>
              </a:buClr>
              <a:buFont typeface="Wingdings" panose="05000000000000000000" pitchFamily="2" charset="2"/>
              <a:buChar char="Ø"/>
            </a:pPr>
            <a:r>
              <a:rPr lang="en-US" sz="1600" dirty="0">
                <a:solidFill>
                  <a:schemeClr val="tx1"/>
                </a:solidFill>
              </a:rPr>
              <a:t>Restrict to records where your search term are indexed as the key point or </a:t>
            </a:r>
            <a:r>
              <a:rPr lang="en-US" sz="1600" u="sng" dirty="0">
                <a:solidFill>
                  <a:schemeClr val="tx1"/>
                </a:solidFill>
              </a:rPr>
              <a:t>major focus </a:t>
            </a:r>
            <a:r>
              <a:rPr lang="en-US" sz="1600" dirty="0">
                <a:solidFill>
                  <a:schemeClr val="tx1"/>
                </a:solidFill>
              </a:rPr>
              <a:t>of the articles found</a:t>
            </a:r>
          </a:p>
          <a:p>
            <a:pPr lvl="1">
              <a:spcBef>
                <a:spcPts val="0"/>
              </a:spcBef>
              <a:buClr>
                <a:srgbClr val="007398"/>
              </a:buClr>
              <a:buFont typeface="Wingdings" panose="05000000000000000000" pitchFamily="2" charset="2"/>
              <a:buChar char="Ø"/>
            </a:pPr>
            <a:endParaRPr lang="en-US" sz="1600" dirty="0">
              <a:solidFill>
                <a:schemeClr val="tx1"/>
              </a:solidFill>
            </a:endParaRPr>
          </a:p>
          <a:p>
            <a:pPr lvl="1">
              <a:spcBef>
                <a:spcPts val="0"/>
              </a:spcBef>
              <a:buClr>
                <a:srgbClr val="007398"/>
              </a:buClr>
              <a:buFont typeface="Wingdings" panose="05000000000000000000" pitchFamily="2" charset="2"/>
              <a:buChar char="Ø"/>
            </a:pPr>
            <a:r>
              <a:rPr lang="en-US" sz="1600" dirty="0">
                <a:solidFill>
                  <a:schemeClr val="tx1"/>
                </a:solidFill>
              </a:rPr>
              <a:t>Use disease, drug and device </a:t>
            </a:r>
            <a:r>
              <a:rPr lang="en-US" sz="1600" b="1" u="sng" dirty="0">
                <a:solidFill>
                  <a:schemeClr val="tx1"/>
                </a:solidFill>
              </a:rPr>
              <a:t>subheadings</a:t>
            </a:r>
          </a:p>
        </p:txBody>
      </p:sp>
      <p:sp>
        <p:nvSpPr>
          <p:cNvPr id="17" name="Text Placeholder 16"/>
          <p:cNvSpPr>
            <a:spLocks noGrp="1"/>
          </p:cNvSpPr>
          <p:nvPr>
            <p:ph type="body" sz="quarter" idx="16"/>
          </p:nvPr>
        </p:nvSpPr>
        <p:spPr/>
        <p:txBody>
          <a:bodyPr/>
          <a:lstStyle/>
          <a:p>
            <a:endParaRPr lang="en-GB"/>
          </a:p>
        </p:txBody>
      </p:sp>
      <p:pic>
        <p:nvPicPr>
          <p:cNvPr id="15" name="Picture 14"/>
          <p:cNvPicPr>
            <a:picLocks noChangeAspect="1"/>
          </p:cNvPicPr>
          <p:nvPr/>
        </p:nvPicPr>
        <p:blipFill>
          <a:blip r:embed="rId3"/>
          <a:stretch>
            <a:fillRect/>
          </a:stretch>
        </p:blipFill>
        <p:spPr>
          <a:xfrm>
            <a:off x="842330" y="3401994"/>
            <a:ext cx="6972300" cy="1914525"/>
          </a:xfrm>
          <a:prstGeom prst="rect">
            <a:avLst/>
          </a:prstGeom>
        </p:spPr>
      </p:pic>
      <p:pic>
        <p:nvPicPr>
          <p:cNvPr id="16" name="Picture 15"/>
          <p:cNvPicPr>
            <a:picLocks noChangeAspect="1"/>
          </p:cNvPicPr>
          <p:nvPr/>
        </p:nvPicPr>
        <p:blipFill>
          <a:blip r:embed="rId4"/>
          <a:stretch>
            <a:fillRect/>
          </a:stretch>
        </p:blipFill>
        <p:spPr>
          <a:xfrm>
            <a:off x="842330" y="3413759"/>
            <a:ext cx="6972300" cy="1952625"/>
          </a:xfrm>
          <a:prstGeom prst="rect">
            <a:avLst/>
          </a:prstGeom>
        </p:spPr>
      </p:pic>
      <p:pic>
        <p:nvPicPr>
          <p:cNvPr id="13" name="Picture 12"/>
          <p:cNvPicPr>
            <a:picLocks noChangeAspect="1"/>
          </p:cNvPicPr>
          <p:nvPr/>
        </p:nvPicPr>
        <p:blipFill>
          <a:blip r:embed="rId5"/>
          <a:stretch>
            <a:fillRect/>
          </a:stretch>
        </p:blipFill>
        <p:spPr>
          <a:xfrm>
            <a:off x="842330" y="3413759"/>
            <a:ext cx="6808150" cy="2798211"/>
          </a:xfrm>
          <a:prstGeom prst="rect">
            <a:avLst/>
          </a:prstGeom>
        </p:spPr>
      </p:pic>
      <p:pic>
        <p:nvPicPr>
          <p:cNvPr id="11" name="Picture 10"/>
          <p:cNvPicPr>
            <a:picLocks noChangeAspect="1"/>
          </p:cNvPicPr>
          <p:nvPr/>
        </p:nvPicPr>
        <p:blipFill>
          <a:blip r:embed="rId6"/>
          <a:stretch>
            <a:fillRect/>
          </a:stretch>
        </p:blipFill>
        <p:spPr>
          <a:xfrm>
            <a:off x="6568440" y="914528"/>
            <a:ext cx="2331720" cy="5495493"/>
          </a:xfrm>
          <a:prstGeom prst="rect">
            <a:avLst/>
          </a:prstGeom>
        </p:spPr>
      </p:pic>
    </p:spTree>
    <p:extLst>
      <p:ext uri="{BB962C8B-B14F-4D97-AF65-F5344CB8AC3E}">
        <p14:creationId xmlns:p14="http://schemas.microsoft.com/office/powerpoint/2010/main" val="361607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77440" y="4160520"/>
            <a:ext cx="1630680" cy="1569720"/>
          </a:xfrm>
          <a:prstGeom prst="ellipse">
            <a:avLst/>
          </a:prstGeom>
          <a:gradFill>
            <a:gsLst>
              <a:gs pos="0">
                <a:schemeClr val="accent1">
                  <a:tint val="100000"/>
                  <a:shade val="100000"/>
                  <a:satMod val="130000"/>
                  <a:alpha val="12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Content Placeholder 1"/>
          <p:cNvSpPr>
            <a:spLocks noGrp="1"/>
          </p:cNvSpPr>
          <p:nvPr>
            <p:ph sz="half" idx="1"/>
          </p:nvPr>
        </p:nvSpPr>
        <p:spPr>
          <a:xfrm>
            <a:off x="457199" y="1517144"/>
            <a:ext cx="8238318" cy="4898146"/>
          </a:xfrm>
        </p:spPr>
        <p:txBody>
          <a:bodyPr>
            <a:normAutofit/>
          </a:bodyPr>
          <a:lstStyle/>
          <a:p>
            <a:pPr marL="0" indent="0">
              <a:spcBef>
                <a:spcPts val="0"/>
              </a:spcBef>
              <a:buClr>
                <a:srgbClr val="007398"/>
              </a:buClr>
              <a:buNone/>
            </a:pPr>
            <a:r>
              <a:rPr lang="en-GB" sz="1800" b="1" dirty="0"/>
              <a:t>The Boolean logical operators AND, OR, NOT, NEAR and NEXT can be used to combine search terms or query numbers in a variety of ways:</a:t>
            </a:r>
            <a:endParaRPr lang="en-GB" sz="1800" dirty="0">
              <a:solidFill>
                <a:srgbClr val="2850A0"/>
              </a:solidFill>
            </a:endParaRPr>
          </a:p>
          <a:p>
            <a:pPr>
              <a:spcBef>
                <a:spcPts val="0"/>
              </a:spcBef>
              <a:buClr>
                <a:srgbClr val="007398"/>
              </a:buClr>
            </a:pPr>
            <a:endParaRPr lang="en-GB" sz="1800" b="1" dirty="0"/>
          </a:p>
          <a:p>
            <a:pPr lvl="1">
              <a:spcBef>
                <a:spcPts val="0"/>
              </a:spcBef>
              <a:buClr>
                <a:srgbClr val="007398"/>
              </a:buClr>
            </a:pPr>
            <a:r>
              <a:rPr lang="en-GB" dirty="0"/>
              <a:t>Aged </a:t>
            </a:r>
            <a:r>
              <a:rPr lang="en-GB" b="1" dirty="0"/>
              <a:t>OR</a:t>
            </a:r>
            <a:r>
              <a:rPr lang="en-GB" dirty="0"/>
              <a:t> elderly </a:t>
            </a:r>
            <a:r>
              <a:rPr lang="en-GB" b="1" dirty="0"/>
              <a:t>OR</a:t>
            </a:r>
            <a:r>
              <a:rPr lang="en-GB" dirty="0"/>
              <a:t> geriatric – At least one word must be mentioned in each record</a:t>
            </a:r>
          </a:p>
          <a:p>
            <a:pPr lvl="1">
              <a:spcBef>
                <a:spcPts val="0"/>
              </a:spcBef>
              <a:buClr>
                <a:srgbClr val="007398"/>
              </a:buClr>
            </a:pPr>
            <a:r>
              <a:rPr lang="en-GB" dirty="0"/>
              <a:t>Depression </a:t>
            </a:r>
            <a:r>
              <a:rPr lang="en-GB" b="1" dirty="0"/>
              <a:t>AND</a:t>
            </a:r>
            <a:r>
              <a:rPr lang="en-GB" dirty="0"/>
              <a:t> tricyclic – Both words must be present in each record</a:t>
            </a:r>
          </a:p>
          <a:p>
            <a:pPr lvl="1">
              <a:spcBef>
                <a:spcPts val="0"/>
              </a:spcBef>
              <a:buClr>
                <a:srgbClr val="007398"/>
              </a:buClr>
              <a:buFont typeface="Wingdings" panose="05000000000000000000" pitchFamily="2" charset="2"/>
              <a:buChar char="Ø"/>
            </a:pPr>
            <a:endParaRPr lang="en-GB" dirty="0"/>
          </a:p>
          <a:p>
            <a:pPr marL="0" indent="0">
              <a:spcBef>
                <a:spcPts val="0"/>
              </a:spcBef>
              <a:buClr>
                <a:srgbClr val="007398"/>
              </a:buClr>
              <a:buNone/>
            </a:pPr>
            <a:r>
              <a:rPr lang="en-GB" sz="1800" b="1" dirty="0"/>
              <a:t>Boolean operators can be combined and nested with parentheses within a single search statement</a:t>
            </a:r>
            <a:r>
              <a:rPr lang="en-GB" sz="1800" dirty="0">
                <a:solidFill>
                  <a:srgbClr val="2850A0"/>
                </a:solidFill>
              </a:rPr>
              <a:t>:</a:t>
            </a:r>
          </a:p>
          <a:p>
            <a:endParaRPr lang="en-GB" sz="1800" dirty="0"/>
          </a:p>
        </p:txBody>
      </p:sp>
      <p:sp>
        <p:nvSpPr>
          <p:cNvPr id="3" name="Title 2"/>
          <p:cNvSpPr>
            <a:spLocks noGrp="1"/>
          </p:cNvSpPr>
          <p:nvPr>
            <p:ph type="title"/>
          </p:nvPr>
        </p:nvSpPr>
        <p:spPr/>
        <p:txBody>
          <a:bodyPr/>
          <a:lstStyle/>
          <a:p>
            <a:r>
              <a:rPr lang="en-GB" dirty="0"/>
              <a:t>Tips for searching – Boolean operators</a:t>
            </a:r>
          </a:p>
        </p:txBody>
      </p:sp>
      <p:sp>
        <p:nvSpPr>
          <p:cNvPr id="4" name="Oval 3"/>
          <p:cNvSpPr/>
          <p:nvPr/>
        </p:nvSpPr>
        <p:spPr>
          <a:xfrm>
            <a:off x="1417320" y="4160520"/>
            <a:ext cx="1630680" cy="156972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4757057" y="4160520"/>
            <a:ext cx="1630680" cy="1569720"/>
          </a:xfrm>
          <a:prstGeom prst="ellipse">
            <a:avLst/>
          </a:prstGeom>
          <a:gradFill>
            <a:gsLst>
              <a:gs pos="0">
                <a:schemeClr val="accent1">
                  <a:tint val="100000"/>
                  <a:shade val="100000"/>
                  <a:satMod val="130000"/>
                </a:schemeClr>
              </a:gs>
              <a:gs pos="54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5715758" y="4103322"/>
            <a:ext cx="1630680" cy="1569720"/>
          </a:xfrm>
          <a:prstGeom prst="ellipse">
            <a:avLst/>
          </a:prstGeom>
          <a:gradFill>
            <a:gsLst>
              <a:gs pos="0">
                <a:schemeClr val="accent1">
                  <a:tint val="100000"/>
                  <a:shade val="100000"/>
                  <a:satMod val="130000"/>
                  <a:alpha val="1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Left Bracket 7"/>
          <p:cNvSpPr/>
          <p:nvPr/>
        </p:nvSpPr>
        <p:spPr>
          <a:xfrm rot="16200000">
            <a:off x="2644324" y="4802959"/>
            <a:ext cx="121554" cy="2279469"/>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ket 9"/>
          <p:cNvSpPr/>
          <p:nvPr/>
        </p:nvSpPr>
        <p:spPr>
          <a:xfrm rot="16200000">
            <a:off x="6006008" y="5618125"/>
            <a:ext cx="117938" cy="645520"/>
          </a:xfrm>
          <a:prstGeom prst="leftBracket">
            <a:avLst/>
          </a:prstGeom>
          <a:ln w="508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p:cNvSpPr txBox="1"/>
          <p:nvPr/>
        </p:nvSpPr>
        <p:spPr>
          <a:xfrm>
            <a:off x="2377440" y="6152603"/>
            <a:ext cx="530915" cy="369332"/>
          </a:xfrm>
          <a:prstGeom prst="rect">
            <a:avLst/>
          </a:prstGeom>
          <a:noFill/>
        </p:spPr>
        <p:txBody>
          <a:bodyPr wrap="none" rtlCol="0">
            <a:spAutoFit/>
          </a:bodyPr>
          <a:lstStyle/>
          <a:p>
            <a:r>
              <a:rPr lang="en-GB" dirty="0"/>
              <a:t>OR</a:t>
            </a:r>
          </a:p>
        </p:txBody>
      </p:sp>
      <p:sp>
        <p:nvSpPr>
          <p:cNvPr id="12" name="TextBox 11"/>
          <p:cNvSpPr txBox="1"/>
          <p:nvPr/>
        </p:nvSpPr>
        <p:spPr>
          <a:xfrm>
            <a:off x="5715758" y="6178266"/>
            <a:ext cx="671979" cy="369332"/>
          </a:xfrm>
          <a:prstGeom prst="rect">
            <a:avLst/>
          </a:prstGeom>
          <a:noFill/>
        </p:spPr>
        <p:txBody>
          <a:bodyPr wrap="none" rtlCol="0">
            <a:spAutoFit/>
          </a:bodyPr>
          <a:lstStyle/>
          <a:p>
            <a:r>
              <a:rPr lang="en-GB" dirty="0"/>
              <a:t>AND</a:t>
            </a:r>
          </a:p>
        </p:txBody>
      </p:sp>
      <p:sp>
        <p:nvSpPr>
          <p:cNvPr id="13" name="Arc 12"/>
          <p:cNvSpPr/>
          <p:nvPr/>
        </p:nvSpPr>
        <p:spPr>
          <a:xfrm rot="2967087">
            <a:off x="4479844" y="3969565"/>
            <a:ext cx="1863954" cy="1951630"/>
          </a:xfrm>
          <a:prstGeom prst="arc">
            <a:avLst>
              <a:gd name="adj1" fmla="val 16109585"/>
              <a:gd name="adj2" fmla="val 0"/>
            </a:avLst>
          </a:prstGeom>
          <a:ln w="508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Arc 13"/>
          <p:cNvSpPr/>
          <p:nvPr/>
        </p:nvSpPr>
        <p:spPr>
          <a:xfrm rot="13339678">
            <a:off x="5734374" y="3939416"/>
            <a:ext cx="1739043" cy="1909793"/>
          </a:xfrm>
          <a:prstGeom prst="arc">
            <a:avLst>
              <a:gd name="adj1" fmla="val 16109585"/>
              <a:gd name="adj2" fmla="val 401878"/>
            </a:avLst>
          </a:prstGeom>
          <a:ln w="508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2560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00110"/>
            <a:ext cx="8238318" cy="4600439"/>
          </a:xfrm>
        </p:spPr>
        <p:txBody>
          <a:bodyPr>
            <a:normAutofit/>
          </a:bodyPr>
          <a:lstStyle/>
          <a:p>
            <a:r>
              <a:rPr lang="en-GB" sz="1600" dirty="0"/>
              <a:t>When conducting a search of Article title and Abstract for author free-text expressions consider using </a:t>
            </a:r>
            <a:r>
              <a:rPr lang="en-GB" sz="1600" b="1" dirty="0"/>
              <a:t>proximity operators </a:t>
            </a:r>
            <a:r>
              <a:rPr lang="en-GB" sz="1600" dirty="0"/>
              <a:t>(</a:t>
            </a:r>
            <a:r>
              <a:rPr lang="en-GB" sz="1600" b="1" dirty="0"/>
              <a:t>NEXT</a:t>
            </a:r>
            <a:r>
              <a:rPr lang="en-GB" sz="1600" dirty="0"/>
              <a:t>, </a:t>
            </a:r>
            <a:r>
              <a:rPr lang="en-GB" sz="1600" b="1" dirty="0"/>
              <a:t>NEAR</a:t>
            </a:r>
            <a:r>
              <a:rPr lang="en-GB" sz="1600" dirty="0"/>
              <a:t>) as appropriate </a:t>
            </a:r>
          </a:p>
          <a:p>
            <a:endParaRPr lang="en-GB" sz="1600" dirty="0"/>
          </a:p>
          <a:p>
            <a:endParaRPr lang="en-GB" sz="1600" dirty="0"/>
          </a:p>
          <a:p>
            <a:pPr marL="86868" indent="0">
              <a:buNone/>
            </a:pPr>
            <a:endParaRPr lang="en-GB" sz="1600" dirty="0"/>
          </a:p>
          <a:p>
            <a:pPr marL="86868" indent="0">
              <a:buNone/>
            </a:pPr>
            <a:endParaRPr lang="en-GB" sz="1600" dirty="0"/>
          </a:p>
          <a:p>
            <a:pPr marL="86868" indent="0">
              <a:buNone/>
            </a:pPr>
            <a:endParaRPr lang="en-GB" sz="1600" dirty="0"/>
          </a:p>
          <a:p>
            <a:pPr marL="86868" indent="0">
              <a:buNone/>
            </a:pPr>
            <a:endParaRPr lang="en-GB" sz="1600" dirty="0"/>
          </a:p>
          <a:p>
            <a:pPr marL="86868" indent="0">
              <a:buNone/>
            </a:pPr>
            <a:endParaRPr lang="en-GB" sz="1600" dirty="0"/>
          </a:p>
          <a:p>
            <a:pPr marL="86868" indent="0">
              <a:buNone/>
            </a:pPr>
            <a:endParaRPr lang="en-GB" sz="1600" dirty="0"/>
          </a:p>
          <a:p>
            <a:pPr marL="86868" indent="0">
              <a:buNone/>
            </a:pPr>
            <a:endParaRPr lang="en-GB" sz="1600" dirty="0"/>
          </a:p>
          <a:p>
            <a:r>
              <a:rPr lang="en-GB" sz="1600" dirty="0"/>
              <a:t>When performing free-text searches, remember to </a:t>
            </a:r>
            <a:r>
              <a:rPr lang="en-GB" sz="1600" b="1" dirty="0"/>
              <a:t>consider variant spellings </a:t>
            </a:r>
            <a:r>
              <a:rPr lang="en-GB" sz="1600" dirty="0"/>
              <a:t>including British and American spellings and terminology </a:t>
            </a:r>
          </a:p>
          <a:p>
            <a:pPr marL="86868" indent="0">
              <a:buNone/>
            </a:pPr>
            <a:r>
              <a:rPr lang="en-GB" sz="1600" dirty="0"/>
              <a:t>	–e.g., </a:t>
            </a:r>
            <a:r>
              <a:rPr lang="en-GB" sz="1600" dirty="0" err="1"/>
              <a:t>tumor</a:t>
            </a:r>
            <a:r>
              <a:rPr lang="en-GB" sz="1600" dirty="0"/>
              <a:t> vs tumour; diaper vs nappy; </a:t>
            </a:r>
            <a:r>
              <a:rPr lang="en-GB" sz="1600" dirty="0" err="1"/>
              <a:t>pediatric</a:t>
            </a:r>
            <a:r>
              <a:rPr lang="en-GB" sz="1600" dirty="0"/>
              <a:t> vs paediatric; otorhinolaryngology 	vs ear, nose and throat; overuse injury vs repetitive strain injury </a:t>
            </a:r>
          </a:p>
          <a:p>
            <a:endParaRPr lang="en-GB" sz="1600" dirty="0"/>
          </a:p>
        </p:txBody>
      </p:sp>
      <p:sp>
        <p:nvSpPr>
          <p:cNvPr id="3" name="Title 2"/>
          <p:cNvSpPr>
            <a:spLocks noGrp="1"/>
          </p:cNvSpPr>
          <p:nvPr>
            <p:ph type="title"/>
          </p:nvPr>
        </p:nvSpPr>
        <p:spPr/>
        <p:txBody>
          <a:bodyPr/>
          <a:lstStyle/>
          <a:p>
            <a:r>
              <a:rPr lang="en-GB" dirty="0"/>
              <a:t>Tips for searching</a:t>
            </a:r>
          </a:p>
        </p:txBody>
      </p:sp>
      <p:sp>
        <p:nvSpPr>
          <p:cNvPr id="14" name="Rectangle 13"/>
          <p:cNvSpPr/>
          <p:nvPr/>
        </p:nvSpPr>
        <p:spPr>
          <a:xfrm>
            <a:off x="2290358" y="2315780"/>
            <a:ext cx="4572000" cy="2062103"/>
          </a:xfrm>
          <a:prstGeom prst="rect">
            <a:avLst/>
          </a:prstGeom>
          <a:solidFill>
            <a:schemeClr val="bg1"/>
          </a:solidFill>
          <a:ln>
            <a:solidFill>
              <a:schemeClr val="bg1">
                <a:lumMod val="50000"/>
              </a:schemeClr>
            </a:solidFill>
          </a:ln>
        </p:spPr>
        <p:txBody>
          <a:bodyPr>
            <a:spAutoFit/>
          </a:bodyPr>
          <a:lstStyle/>
          <a:p>
            <a:r>
              <a:rPr lang="en-GB" sz="1600" b="1" i="1" u="sng" dirty="0"/>
              <a:t>cardiac NEAR/5 catheter retrieves</a:t>
            </a:r>
            <a:r>
              <a:rPr lang="en-GB" sz="1600" dirty="0"/>
              <a:t>:</a:t>
            </a:r>
          </a:p>
          <a:p>
            <a:endParaRPr lang="en-GB" sz="1600" dirty="0"/>
          </a:p>
          <a:p>
            <a:r>
              <a:rPr lang="en-GB" sz="1600" i="1" dirty="0"/>
              <a:t>"Despite complicated </a:t>
            </a:r>
            <a:r>
              <a:rPr lang="en-GB" sz="1600" b="1" i="1" dirty="0"/>
              <a:t>cardiac</a:t>
            </a:r>
            <a:r>
              <a:rPr lang="en-GB" sz="1600" i="1" dirty="0"/>
              <a:t> </a:t>
            </a:r>
            <a:r>
              <a:rPr lang="en-GB" sz="1600" i="1" dirty="0">
                <a:solidFill>
                  <a:schemeClr val="tx2"/>
                </a:solidFill>
              </a:rPr>
              <a:t>anatomy</a:t>
            </a:r>
            <a:r>
              <a:rPr lang="en-GB" sz="1600" i="1" dirty="0"/>
              <a:t>,</a:t>
            </a:r>
          </a:p>
          <a:p>
            <a:r>
              <a:rPr lang="en-GB" sz="1600" b="1" i="1" dirty="0"/>
              <a:t>catheter</a:t>
            </a:r>
            <a:r>
              <a:rPr lang="en-GB" sz="1600" i="1" dirty="0"/>
              <a:t> ablation of AT..."</a:t>
            </a:r>
            <a:endParaRPr lang="en-GB" sz="1600" dirty="0"/>
          </a:p>
          <a:p>
            <a:r>
              <a:rPr lang="en-GB" sz="1600" i="1" dirty="0"/>
              <a:t>"... patients undergoing </a:t>
            </a:r>
            <a:r>
              <a:rPr lang="en-GB" sz="1600" b="1" i="1" dirty="0"/>
              <a:t>catheter</a:t>
            </a:r>
            <a:r>
              <a:rPr lang="en-GB" sz="1600" i="1" dirty="0"/>
              <a:t> </a:t>
            </a:r>
            <a:r>
              <a:rPr lang="en-GB" sz="1600" i="1" dirty="0">
                <a:solidFill>
                  <a:schemeClr val="tx2"/>
                </a:solidFill>
              </a:rPr>
              <a:t>ablation for</a:t>
            </a:r>
          </a:p>
          <a:p>
            <a:r>
              <a:rPr lang="en-GB" sz="1600" b="1" i="1" dirty="0"/>
              <a:t>cardiac</a:t>
            </a:r>
            <a:r>
              <a:rPr lang="en-GB" sz="1600" i="1" dirty="0"/>
              <a:t> arrhythmias ..."</a:t>
            </a:r>
            <a:endParaRPr lang="en-GB" sz="1600" dirty="0"/>
          </a:p>
          <a:p>
            <a:r>
              <a:rPr lang="en-GB" sz="1600" i="1" dirty="0"/>
              <a:t>"...a continuous thermodilution </a:t>
            </a:r>
            <a:r>
              <a:rPr lang="en-GB" sz="1600" b="1" i="1" dirty="0"/>
              <a:t>cardiac</a:t>
            </a:r>
            <a:endParaRPr lang="en-GB" sz="1600" i="1" dirty="0"/>
          </a:p>
          <a:p>
            <a:r>
              <a:rPr lang="en-GB" sz="1600" i="1" dirty="0">
                <a:solidFill>
                  <a:schemeClr val="tx2"/>
                </a:solidFill>
              </a:rPr>
              <a:t>output pulmonary artery </a:t>
            </a:r>
            <a:r>
              <a:rPr lang="en-GB" sz="1600" b="1" i="1" dirty="0"/>
              <a:t>catheter</a:t>
            </a:r>
            <a:r>
              <a:rPr lang="en-GB" sz="1600" i="1" dirty="0"/>
              <a:t>."</a:t>
            </a:r>
            <a:endParaRPr lang="en-GB" sz="1600" dirty="0"/>
          </a:p>
        </p:txBody>
      </p:sp>
    </p:spTree>
    <p:extLst>
      <p:ext uri="{BB962C8B-B14F-4D97-AF65-F5344CB8AC3E}">
        <p14:creationId xmlns:p14="http://schemas.microsoft.com/office/powerpoint/2010/main" val="4062769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500110"/>
            <a:ext cx="8238318" cy="4898146"/>
          </a:xfrm>
        </p:spPr>
        <p:txBody>
          <a:bodyPr/>
          <a:lstStyle/>
          <a:p>
            <a:endParaRPr lang="en-GB" dirty="0"/>
          </a:p>
        </p:txBody>
      </p:sp>
      <p:sp>
        <p:nvSpPr>
          <p:cNvPr id="3" name="Title 2"/>
          <p:cNvSpPr>
            <a:spLocks noGrp="1"/>
          </p:cNvSpPr>
          <p:nvPr>
            <p:ph type="title"/>
          </p:nvPr>
        </p:nvSpPr>
        <p:spPr/>
        <p:txBody>
          <a:bodyPr/>
          <a:lstStyle/>
          <a:p>
            <a:r>
              <a:rPr lang="en-GB" dirty="0"/>
              <a:t>Where Can you Learn More?</a:t>
            </a:r>
          </a:p>
        </p:txBody>
      </p:sp>
      <p:grpSp>
        <p:nvGrpSpPr>
          <p:cNvPr id="4" name="Group 3"/>
          <p:cNvGrpSpPr/>
          <p:nvPr/>
        </p:nvGrpSpPr>
        <p:grpSpPr>
          <a:xfrm>
            <a:off x="1117504" y="1500110"/>
            <a:ext cx="6972300" cy="1952625"/>
            <a:chOff x="1090208" y="3949183"/>
            <a:chExt cx="6972300" cy="1952625"/>
          </a:xfrm>
        </p:grpSpPr>
        <p:pic>
          <p:nvPicPr>
            <p:cNvPr id="5" name="Picture 4"/>
            <p:cNvPicPr>
              <a:picLocks noChangeAspect="1"/>
            </p:cNvPicPr>
            <p:nvPr/>
          </p:nvPicPr>
          <p:blipFill>
            <a:blip r:embed="rId3"/>
            <a:stretch>
              <a:fillRect/>
            </a:stretch>
          </p:blipFill>
          <p:spPr>
            <a:xfrm>
              <a:off x="1090208" y="3949183"/>
              <a:ext cx="6972300" cy="1952625"/>
            </a:xfrm>
            <a:prstGeom prst="rect">
              <a:avLst/>
            </a:prstGeom>
          </p:spPr>
        </p:pic>
        <p:sp>
          <p:nvSpPr>
            <p:cNvPr id="6" name="Rectangle: Rounded Corners 5"/>
            <p:cNvSpPr/>
            <p:nvPr/>
          </p:nvSpPr>
          <p:spPr>
            <a:xfrm>
              <a:off x="7215751" y="4277621"/>
              <a:ext cx="763630" cy="377506"/>
            </a:xfrm>
            <a:prstGeom prst="roundRect">
              <a:avLst/>
            </a:prstGeom>
            <a:noFill/>
            <a:ln w="508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5278120" y="3875015"/>
            <a:ext cx="1982932" cy="1828800"/>
            <a:chOff x="3819525" y="4799253"/>
            <a:chExt cx="1982932" cy="1828800"/>
          </a:xfrm>
        </p:grpSpPr>
        <p:pic>
          <p:nvPicPr>
            <p:cNvPr id="8" name="Picture 7"/>
            <p:cNvPicPr>
              <a:picLocks noChangeAspect="1"/>
            </p:cNvPicPr>
            <p:nvPr/>
          </p:nvPicPr>
          <p:blipFill>
            <a:blip r:embed="rId4"/>
            <a:stretch>
              <a:fillRect/>
            </a:stretch>
          </p:blipFill>
          <p:spPr>
            <a:xfrm>
              <a:off x="3819525" y="4799253"/>
              <a:ext cx="1962150" cy="1828800"/>
            </a:xfrm>
            <a:prstGeom prst="rect">
              <a:avLst/>
            </a:prstGeom>
          </p:spPr>
        </p:pic>
        <p:sp>
          <p:nvSpPr>
            <p:cNvPr id="9" name="Rectangle: Rounded Corners 8"/>
            <p:cNvSpPr/>
            <p:nvPr/>
          </p:nvSpPr>
          <p:spPr>
            <a:xfrm>
              <a:off x="3840307" y="5765607"/>
              <a:ext cx="1962150" cy="429333"/>
            </a:xfrm>
            <a:prstGeom prst="roundRect">
              <a:avLst/>
            </a:prstGeom>
            <a:noFill/>
            <a:ln w="508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1479285" y="3998760"/>
            <a:ext cx="2476500" cy="1057275"/>
            <a:chOff x="1779535" y="4270921"/>
            <a:chExt cx="2476500" cy="1057275"/>
          </a:xfrm>
        </p:grpSpPr>
        <p:pic>
          <p:nvPicPr>
            <p:cNvPr id="10" name="Picture 9"/>
            <p:cNvPicPr>
              <a:picLocks noChangeAspect="1"/>
            </p:cNvPicPr>
            <p:nvPr/>
          </p:nvPicPr>
          <p:blipFill>
            <a:blip r:embed="rId5"/>
            <a:stretch>
              <a:fillRect/>
            </a:stretch>
          </p:blipFill>
          <p:spPr>
            <a:xfrm>
              <a:off x="1779535" y="4270921"/>
              <a:ext cx="2476500" cy="1057275"/>
            </a:xfrm>
            <a:prstGeom prst="rect">
              <a:avLst/>
            </a:prstGeom>
          </p:spPr>
        </p:pic>
        <p:sp>
          <p:nvSpPr>
            <p:cNvPr id="12" name="Rectangle: Rounded Corners 11"/>
            <p:cNvSpPr/>
            <p:nvPr/>
          </p:nvSpPr>
          <p:spPr>
            <a:xfrm>
              <a:off x="3492405" y="4290816"/>
              <a:ext cx="328968" cy="417662"/>
            </a:xfrm>
            <a:prstGeom prst="roundRect">
              <a:avLst/>
            </a:prstGeom>
            <a:noFill/>
            <a:ln w="508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 name="Rectangle 13"/>
          <p:cNvSpPr/>
          <p:nvPr/>
        </p:nvSpPr>
        <p:spPr>
          <a:xfrm>
            <a:off x="1117504" y="6015224"/>
            <a:ext cx="7112096" cy="383032"/>
          </a:xfrm>
          <a:prstGeom prst="rect">
            <a:avLst/>
          </a:prstGeom>
        </p:spPr>
        <p:txBody>
          <a:bodyPr wrap="square">
            <a:spAutoFit/>
          </a:bodyPr>
          <a:lstStyle/>
          <a:p>
            <a:pPr marL="285750" indent="-285750">
              <a:buFont typeface="Wingdings" panose="05000000000000000000" pitchFamily="2" charset="2"/>
              <a:buChar char="Ø"/>
            </a:pPr>
            <a:r>
              <a:rPr lang="en-GB" b="1" dirty="0">
                <a:solidFill>
                  <a:schemeClr val="tx2"/>
                </a:solidFill>
                <a:latin typeface="NexusSans"/>
              </a:rPr>
              <a:t>New Embase Support </a:t>
            </a:r>
            <a:r>
              <a:rPr lang="en-GB" b="1" dirty="0" err="1">
                <a:solidFill>
                  <a:schemeClr val="tx2"/>
                </a:solidFill>
                <a:latin typeface="NexusSans"/>
              </a:rPr>
              <a:t>Center</a:t>
            </a:r>
            <a:endParaRPr lang="en-GB" b="1" i="0" dirty="0">
              <a:solidFill>
                <a:schemeClr val="tx2"/>
              </a:solidFill>
              <a:effectLst/>
              <a:latin typeface="NexusSans"/>
            </a:endParaRPr>
          </a:p>
        </p:txBody>
      </p:sp>
    </p:spTree>
    <p:extLst>
      <p:ext uri="{BB962C8B-B14F-4D97-AF65-F5344CB8AC3E}">
        <p14:creationId xmlns:p14="http://schemas.microsoft.com/office/powerpoint/2010/main" val="2780442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normAutofit lnSpcReduction="10000"/>
          </a:bodyPr>
          <a:lstStyle/>
          <a:p>
            <a:r>
              <a:rPr lang="en-GB" dirty="0"/>
              <a:t>Demo</a:t>
            </a:r>
            <a:endParaRPr lang="en-US" dirty="0"/>
          </a:p>
        </p:txBody>
      </p:sp>
    </p:spTree>
    <p:extLst>
      <p:ext uri="{BB962C8B-B14F-4D97-AF65-F5344CB8AC3E}">
        <p14:creationId xmlns:p14="http://schemas.microsoft.com/office/powerpoint/2010/main" val="2339447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PICO</a:t>
            </a:r>
          </a:p>
        </p:txBody>
      </p:sp>
      <p:sp>
        <p:nvSpPr>
          <p:cNvPr id="3" name="Content Placeholder 2"/>
          <p:cNvSpPr>
            <a:spLocks noGrp="1"/>
          </p:cNvSpPr>
          <p:nvPr>
            <p:ph idx="1"/>
          </p:nvPr>
        </p:nvSpPr>
        <p:spPr>
          <a:xfrm>
            <a:off x="457199" y="1500110"/>
            <a:ext cx="8238319" cy="4176295"/>
          </a:xfrm>
        </p:spPr>
        <p:txBody>
          <a:bodyPr anchor="ctr">
            <a:normAutofit/>
          </a:bodyPr>
          <a:lstStyle/>
          <a:p>
            <a:pPr marL="86868" indent="0">
              <a:buNone/>
            </a:pPr>
            <a:r>
              <a:rPr lang="en-GB" sz="2400" dirty="0"/>
              <a:t>What are the best empirical antibiotic treatment options for bacterial meningitis?</a:t>
            </a:r>
          </a:p>
          <a:p>
            <a:pPr marL="86868" indent="0">
              <a:buNone/>
            </a:pPr>
            <a:endParaRPr lang="en-GB" sz="2400" dirty="0"/>
          </a:p>
          <a:p>
            <a:pPr marL="86868" indent="0">
              <a:buNone/>
            </a:pPr>
            <a:r>
              <a:rPr lang="en-GB" sz="1100" dirty="0"/>
              <a:t>('bacterial meningitis'/</a:t>
            </a:r>
            <a:r>
              <a:rPr lang="en-GB" sz="1100" dirty="0" err="1"/>
              <a:t>exp</a:t>
            </a:r>
            <a:r>
              <a:rPr lang="en-GB" sz="1100" dirty="0"/>
              <a:t> OR 'bacterial meningitis':</a:t>
            </a:r>
            <a:r>
              <a:rPr lang="en-GB" sz="1100" dirty="0" err="1"/>
              <a:t>ti,ab</a:t>
            </a:r>
            <a:r>
              <a:rPr lang="en-GB" sz="1100" dirty="0"/>
              <a:t> OR 'e. coli meningitis':</a:t>
            </a:r>
            <a:r>
              <a:rPr lang="en-GB" sz="1100" dirty="0" err="1"/>
              <a:t>ti,ab</a:t>
            </a:r>
            <a:r>
              <a:rPr lang="en-GB" sz="1100" dirty="0"/>
              <a:t> OR '</a:t>
            </a:r>
            <a:r>
              <a:rPr lang="en-GB" sz="1100" dirty="0" err="1"/>
              <a:t>escherichia</a:t>
            </a:r>
            <a:r>
              <a:rPr lang="en-GB" sz="1100" dirty="0"/>
              <a:t> coli meningitis':</a:t>
            </a:r>
            <a:r>
              <a:rPr lang="en-GB" sz="1100" dirty="0" err="1"/>
              <a:t>ti,ab</a:t>
            </a:r>
            <a:r>
              <a:rPr lang="en-GB" sz="1100" dirty="0"/>
              <a:t> OR 'meningitis </a:t>
            </a:r>
            <a:r>
              <a:rPr lang="en-GB" sz="1100" dirty="0" err="1"/>
              <a:t>purulenta</a:t>
            </a:r>
            <a:r>
              <a:rPr lang="en-GB" sz="1100" dirty="0"/>
              <a:t>':</a:t>
            </a:r>
            <a:r>
              <a:rPr lang="en-GB" sz="1100" dirty="0" err="1"/>
              <a:t>ti,ab</a:t>
            </a:r>
            <a:r>
              <a:rPr lang="en-GB" sz="1100" dirty="0"/>
              <a:t> OR 'meningitis, bacterial':</a:t>
            </a:r>
            <a:r>
              <a:rPr lang="en-GB" sz="1100" dirty="0" err="1"/>
              <a:t>ti,ab</a:t>
            </a:r>
            <a:r>
              <a:rPr lang="en-GB" sz="1100" dirty="0"/>
              <a:t> OR 'meningitis, </a:t>
            </a:r>
            <a:r>
              <a:rPr lang="en-GB" sz="1100" dirty="0" err="1"/>
              <a:t>escherichia</a:t>
            </a:r>
            <a:r>
              <a:rPr lang="en-GB" sz="1100" dirty="0"/>
              <a:t> coli':</a:t>
            </a:r>
            <a:r>
              <a:rPr lang="en-GB" sz="1100" dirty="0" err="1"/>
              <a:t>ti,ab</a:t>
            </a:r>
            <a:r>
              <a:rPr lang="en-GB" sz="1100" dirty="0"/>
              <a:t> OR 'meningitis, pyogenic':</a:t>
            </a:r>
            <a:r>
              <a:rPr lang="en-GB" sz="1100" dirty="0" err="1"/>
              <a:t>ti,ab</a:t>
            </a:r>
            <a:r>
              <a:rPr lang="en-GB" sz="1100" dirty="0"/>
              <a:t> OR 'purulent meningitis':</a:t>
            </a:r>
            <a:r>
              <a:rPr lang="en-GB" sz="1100" dirty="0" err="1"/>
              <a:t>ti,ab</a:t>
            </a:r>
            <a:r>
              <a:rPr lang="en-GB" sz="1100" dirty="0"/>
              <a:t> OR 'pyogenic meningitis':</a:t>
            </a:r>
            <a:r>
              <a:rPr lang="en-GB" sz="1100" dirty="0" err="1"/>
              <a:t>ti,ab</a:t>
            </a:r>
            <a:r>
              <a:rPr lang="en-GB" sz="1100" dirty="0"/>
              <a:t>) AND ('antibiotic agent'/</a:t>
            </a:r>
            <a:r>
              <a:rPr lang="en-GB" sz="1100" dirty="0" err="1"/>
              <a:t>exp</a:t>
            </a:r>
            <a:r>
              <a:rPr lang="en-GB" sz="1100" dirty="0"/>
              <a:t> OR 'antibiotic':</a:t>
            </a:r>
            <a:r>
              <a:rPr lang="en-GB" sz="1100" dirty="0" err="1"/>
              <a:t>ti,ab</a:t>
            </a:r>
            <a:r>
              <a:rPr lang="en-GB" sz="1100" dirty="0"/>
              <a:t> OR 'antibiotic agent':</a:t>
            </a:r>
            <a:r>
              <a:rPr lang="en-GB" sz="1100" dirty="0" err="1"/>
              <a:t>ti,ab</a:t>
            </a:r>
            <a:r>
              <a:rPr lang="en-GB" sz="1100" dirty="0"/>
              <a:t> OR 'antibiotic combination':</a:t>
            </a:r>
            <a:r>
              <a:rPr lang="en-GB" sz="1100" dirty="0" err="1"/>
              <a:t>ti,ab</a:t>
            </a:r>
            <a:r>
              <a:rPr lang="en-GB" sz="1100" dirty="0"/>
              <a:t> OR 'antibiotic drug':</a:t>
            </a:r>
            <a:r>
              <a:rPr lang="en-GB" sz="1100" dirty="0" err="1"/>
              <a:t>ti,ab</a:t>
            </a:r>
            <a:r>
              <a:rPr lang="en-GB" sz="1100" dirty="0"/>
              <a:t> OR 'antibiotic ointment':</a:t>
            </a:r>
            <a:r>
              <a:rPr lang="en-GB" sz="1100" dirty="0" err="1"/>
              <a:t>ti,ab</a:t>
            </a:r>
            <a:r>
              <a:rPr lang="en-GB" sz="1100" dirty="0"/>
              <a:t> OR 'antibiotic residue':</a:t>
            </a:r>
            <a:r>
              <a:rPr lang="en-GB" sz="1100" dirty="0" err="1"/>
              <a:t>ti,ab</a:t>
            </a:r>
            <a:r>
              <a:rPr lang="en-GB" sz="1100" dirty="0"/>
              <a:t> OR 'antibiotic spectrum':</a:t>
            </a:r>
            <a:r>
              <a:rPr lang="en-GB" sz="1100" dirty="0" err="1"/>
              <a:t>ti,ab</a:t>
            </a:r>
            <a:r>
              <a:rPr lang="en-GB" sz="1100" dirty="0"/>
              <a:t> OR 'antibiotics':</a:t>
            </a:r>
            <a:r>
              <a:rPr lang="en-GB" sz="1100" dirty="0" err="1"/>
              <a:t>ti,ab</a:t>
            </a:r>
            <a:r>
              <a:rPr lang="en-GB" sz="1100" dirty="0"/>
              <a:t> OR 'antibiotics and their derivatives':</a:t>
            </a:r>
            <a:r>
              <a:rPr lang="en-GB" sz="1100" dirty="0" err="1"/>
              <a:t>ti,ab</a:t>
            </a:r>
            <a:r>
              <a:rPr lang="en-GB" sz="1100" dirty="0"/>
              <a:t> OR 'antibiotics, combined':</a:t>
            </a:r>
            <a:r>
              <a:rPr lang="en-GB" sz="1100" dirty="0" err="1"/>
              <a:t>ti,ab</a:t>
            </a:r>
            <a:r>
              <a:rPr lang="en-GB" sz="1100" dirty="0"/>
              <a:t> OR 'antibiotics, folate antagonists':</a:t>
            </a:r>
            <a:r>
              <a:rPr lang="en-GB" sz="1100" dirty="0" err="1"/>
              <a:t>ti,ab</a:t>
            </a:r>
            <a:r>
              <a:rPr lang="en-GB" sz="1100" dirty="0"/>
              <a:t> OR 'antibiotics, miscellaneous':</a:t>
            </a:r>
            <a:r>
              <a:rPr lang="en-GB" sz="1100" dirty="0" err="1"/>
              <a:t>ti,ab</a:t>
            </a:r>
            <a:r>
              <a:rPr lang="en-GB" sz="1100" dirty="0"/>
              <a:t> OR 'antibiotics, nitrofuran':</a:t>
            </a:r>
            <a:r>
              <a:rPr lang="en-GB" sz="1100" dirty="0" err="1"/>
              <a:t>ti,ab</a:t>
            </a:r>
            <a:r>
              <a:rPr lang="en-GB" sz="1100" dirty="0"/>
              <a:t> OR 'antibiotics, </a:t>
            </a:r>
            <a:r>
              <a:rPr lang="en-GB" sz="1100" dirty="0" err="1"/>
              <a:t>oxalodinones</a:t>
            </a:r>
            <a:r>
              <a:rPr lang="en-GB" sz="1100" dirty="0"/>
              <a:t>':</a:t>
            </a:r>
            <a:r>
              <a:rPr lang="en-GB" sz="1100" dirty="0" err="1"/>
              <a:t>ti,ab</a:t>
            </a:r>
            <a:r>
              <a:rPr lang="en-GB" sz="1100" dirty="0"/>
              <a:t> OR 'combined antibiotic':</a:t>
            </a:r>
            <a:r>
              <a:rPr lang="en-GB" sz="1100" dirty="0" err="1"/>
              <a:t>ti,ab</a:t>
            </a:r>
            <a:r>
              <a:rPr lang="en-GB" sz="1100" dirty="0"/>
              <a:t>)</a:t>
            </a:r>
            <a:endParaRPr lang="en-GB" sz="1100" dirty="0"/>
          </a:p>
        </p:txBody>
      </p:sp>
      <p:sp>
        <p:nvSpPr>
          <p:cNvPr id="4" name="Text Placeholder 3"/>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172494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1"/>
          </p:nvPr>
        </p:nvPicPr>
        <p:blipFill>
          <a:blip r:embed="rId3"/>
          <a:stretch>
            <a:fillRect/>
          </a:stretch>
        </p:blipFill>
        <p:spPr>
          <a:xfrm>
            <a:off x="4744321" y="1614011"/>
            <a:ext cx="3936846" cy="4897437"/>
          </a:xfrm>
          <a:prstGeom prst="rect">
            <a:avLst/>
          </a:prstGeom>
        </p:spPr>
      </p:pic>
      <p:sp>
        <p:nvSpPr>
          <p:cNvPr id="5" name="Title 4"/>
          <p:cNvSpPr>
            <a:spLocks noGrp="1"/>
          </p:cNvSpPr>
          <p:nvPr>
            <p:ph type="title"/>
          </p:nvPr>
        </p:nvSpPr>
        <p:spPr/>
        <p:txBody>
          <a:bodyPr/>
          <a:lstStyle/>
          <a:p>
            <a:br>
              <a:rPr lang="en-GB" b="0" dirty="0"/>
            </a:br>
            <a:r>
              <a:rPr lang="en-GB" b="0" dirty="0"/>
              <a:t>Embase focuses on biomedical literature in key areas for drug, disease and device research</a:t>
            </a:r>
            <a:endParaRPr lang="en-US" dirty="0"/>
          </a:p>
        </p:txBody>
      </p:sp>
      <p:sp>
        <p:nvSpPr>
          <p:cNvPr id="8" name="Text Placeholder 7"/>
          <p:cNvSpPr>
            <a:spLocks noGrp="1"/>
          </p:cNvSpPr>
          <p:nvPr>
            <p:ph type="body" sz="quarter" idx="16"/>
          </p:nvPr>
        </p:nvSpPr>
        <p:spPr/>
        <p:txBody>
          <a:bodyPr/>
          <a:lstStyle/>
          <a:p>
            <a:endParaRPr lang="en-US"/>
          </a:p>
        </p:txBody>
      </p:sp>
      <p:pic>
        <p:nvPicPr>
          <p:cNvPr id="9" name="Content Placeholder 8"/>
          <p:cNvPicPr>
            <a:picLocks noGrp="1" noChangeAspect="1"/>
          </p:cNvPicPr>
          <p:nvPr>
            <p:ph idx="1"/>
          </p:nvPr>
        </p:nvPicPr>
        <p:blipFill>
          <a:blip r:embed="rId4"/>
          <a:stretch>
            <a:fillRect/>
          </a:stretch>
        </p:blipFill>
        <p:spPr>
          <a:xfrm>
            <a:off x="198600" y="2149079"/>
            <a:ext cx="4668368" cy="3823616"/>
          </a:xfrm>
          <a:prstGeom prst="rect">
            <a:avLst/>
          </a:prstGeom>
        </p:spPr>
      </p:pic>
    </p:spTree>
    <p:extLst>
      <p:ext uri="{BB962C8B-B14F-4D97-AF65-F5344CB8AC3E}">
        <p14:creationId xmlns:p14="http://schemas.microsoft.com/office/powerpoint/2010/main" val="2888485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PV Wizard</a:t>
            </a:r>
          </a:p>
        </p:txBody>
      </p:sp>
      <p:sp>
        <p:nvSpPr>
          <p:cNvPr id="3" name="Content Placeholder 2"/>
          <p:cNvSpPr>
            <a:spLocks noGrp="1"/>
          </p:cNvSpPr>
          <p:nvPr>
            <p:ph idx="1"/>
          </p:nvPr>
        </p:nvSpPr>
        <p:spPr>
          <a:xfrm>
            <a:off x="457199" y="1500110"/>
            <a:ext cx="8238319" cy="4045667"/>
          </a:xfrm>
        </p:spPr>
        <p:txBody>
          <a:bodyPr anchor="ctr">
            <a:normAutofit/>
          </a:bodyPr>
          <a:lstStyle/>
          <a:p>
            <a:pPr marL="86868" indent="0">
              <a:buNone/>
            </a:pPr>
            <a:r>
              <a:rPr lang="en-GB" sz="2400" dirty="0"/>
              <a:t>Identify all the adverse events that mentioned paracetamol</a:t>
            </a:r>
          </a:p>
          <a:p>
            <a:pPr marL="86868" indent="0">
              <a:buNone/>
            </a:pPr>
            <a:endParaRPr lang="en-GB" sz="2400" dirty="0"/>
          </a:p>
        </p:txBody>
      </p:sp>
      <p:sp>
        <p:nvSpPr>
          <p:cNvPr id="4" name="Text Placeholder 3"/>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86002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PICO</a:t>
            </a:r>
          </a:p>
        </p:txBody>
      </p:sp>
      <p:sp>
        <p:nvSpPr>
          <p:cNvPr id="3" name="Content Placeholder 2"/>
          <p:cNvSpPr>
            <a:spLocks noGrp="1"/>
          </p:cNvSpPr>
          <p:nvPr>
            <p:ph idx="1"/>
          </p:nvPr>
        </p:nvSpPr>
        <p:spPr>
          <a:xfrm>
            <a:off x="457199" y="1500110"/>
            <a:ext cx="8238319" cy="3974415"/>
          </a:xfrm>
        </p:spPr>
        <p:txBody>
          <a:bodyPr anchor="ctr">
            <a:normAutofit/>
          </a:bodyPr>
          <a:lstStyle/>
          <a:p>
            <a:pPr marL="86868" indent="0">
              <a:buNone/>
            </a:pPr>
            <a:r>
              <a:rPr lang="en-GB" sz="2400" dirty="0"/>
              <a:t>Compare the </a:t>
            </a:r>
            <a:r>
              <a:rPr lang="en-GB" sz="2400" dirty="0" err="1"/>
              <a:t>everolimus</a:t>
            </a:r>
            <a:r>
              <a:rPr lang="en-GB" sz="2400" dirty="0"/>
              <a:t> eluting coronary stent with </a:t>
            </a:r>
            <a:r>
              <a:rPr lang="en-GB" sz="2400" dirty="0" err="1"/>
              <a:t>biolimus</a:t>
            </a:r>
            <a:r>
              <a:rPr lang="en-GB" sz="2400" dirty="0"/>
              <a:t> eluting coronary stent</a:t>
            </a:r>
          </a:p>
          <a:p>
            <a:pPr marL="86868" indent="0">
              <a:buNone/>
            </a:pPr>
            <a:endParaRPr lang="en-GB" sz="2400" dirty="0"/>
          </a:p>
          <a:p>
            <a:pPr marL="86868" indent="0">
              <a:buNone/>
            </a:pPr>
            <a:r>
              <a:rPr lang="en-GB" sz="1100" dirty="0"/>
              <a:t>('</a:t>
            </a:r>
            <a:r>
              <a:rPr lang="en-GB" sz="1100" dirty="0" err="1"/>
              <a:t>everolimus</a:t>
            </a:r>
            <a:r>
              <a:rPr lang="en-GB" sz="1100" dirty="0"/>
              <a:t> eluting coronary stent'/</a:t>
            </a:r>
            <a:r>
              <a:rPr lang="en-GB" sz="1100" dirty="0" err="1"/>
              <a:t>exp</a:t>
            </a:r>
            <a:r>
              <a:rPr lang="en-GB" sz="1100" dirty="0"/>
              <a:t> OR '</a:t>
            </a:r>
            <a:r>
              <a:rPr lang="en-GB" sz="1100" dirty="0" err="1"/>
              <a:t>promus</a:t>
            </a:r>
            <a:r>
              <a:rPr lang="en-GB" sz="1100" dirty="0"/>
              <a:t> element' OR '</a:t>
            </a:r>
            <a:r>
              <a:rPr lang="en-GB" sz="1100" dirty="0" err="1"/>
              <a:t>xience</a:t>
            </a:r>
            <a:r>
              <a:rPr lang="en-GB" sz="1100" dirty="0"/>
              <a:t> </a:t>
            </a:r>
            <a:r>
              <a:rPr lang="en-GB" sz="1100" dirty="0" err="1"/>
              <a:t>xpedition</a:t>
            </a:r>
            <a:r>
              <a:rPr lang="en-GB" sz="1100" dirty="0"/>
              <a:t>' OR '</a:t>
            </a:r>
            <a:r>
              <a:rPr lang="en-GB" sz="1100" dirty="0" err="1"/>
              <a:t>xience</a:t>
            </a:r>
            <a:r>
              <a:rPr lang="en-GB" sz="1100" dirty="0"/>
              <a:t>-v' OR '</a:t>
            </a:r>
            <a:r>
              <a:rPr lang="en-GB" sz="1100" dirty="0" err="1"/>
              <a:t>everolimus</a:t>
            </a:r>
            <a:r>
              <a:rPr lang="en-GB" sz="1100" dirty="0"/>
              <a:t> eluting coronary stent' OR '</a:t>
            </a:r>
            <a:r>
              <a:rPr lang="en-GB" sz="1100" dirty="0" err="1"/>
              <a:t>xience</a:t>
            </a:r>
            <a:r>
              <a:rPr lang="en-GB" sz="1100" dirty="0"/>
              <a:t>' OR '</a:t>
            </a:r>
            <a:r>
              <a:rPr lang="en-GB" sz="1100" dirty="0" err="1"/>
              <a:t>xience</a:t>
            </a:r>
            <a:r>
              <a:rPr lang="en-GB" sz="1100" dirty="0"/>
              <a:t> v') AND ('</a:t>
            </a:r>
            <a:r>
              <a:rPr lang="en-GB" sz="1100" dirty="0" err="1"/>
              <a:t>biolimus</a:t>
            </a:r>
            <a:r>
              <a:rPr lang="en-GB" sz="1100" dirty="0"/>
              <a:t> eluting coronary stent'/</a:t>
            </a:r>
            <a:r>
              <a:rPr lang="en-GB" sz="1100" dirty="0" err="1"/>
              <a:t>exp</a:t>
            </a:r>
            <a:r>
              <a:rPr lang="en-GB" sz="1100" dirty="0"/>
              <a:t> OR '</a:t>
            </a:r>
            <a:r>
              <a:rPr lang="en-GB" sz="1100" dirty="0" err="1"/>
              <a:t>biolimus</a:t>
            </a:r>
            <a:r>
              <a:rPr lang="en-GB" sz="1100" dirty="0"/>
              <a:t> a9  (device)' OR '</a:t>
            </a:r>
            <a:r>
              <a:rPr lang="en-GB" sz="1100" dirty="0" err="1"/>
              <a:t>biolimus</a:t>
            </a:r>
            <a:r>
              <a:rPr lang="en-GB" sz="1100" dirty="0"/>
              <a:t> eluting coronary stent' OR '</a:t>
            </a:r>
            <a:r>
              <a:rPr lang="en-GB" sz="1100" dirty="0" err="1"/>
              <a:t>umirolimus</a:t>
            </a:r>
            <a:r>
              <a:rPr lang="en-GB" sz="1100" dirty="0"/>
              <a:t> eluting coronary stent')</a:t>
            </a:r>
            <a:endParaRPr lang="en-GB" sz="1100" dirty="0"/>
          </a:p>
        </p:txBody>
      </p:sp>
      <p:sp>
        <p:nvSpPr>
          <p:cNvPr id="4" name="Text Placeholder 3"/>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762539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Drug and Disease search</a:t>
            </a:r>
          </a:p>
        </p:txBody>
      </p:sp>
      <p:sp>
        <p:nvSpPr>
          <p:cNvPr id="3" name="Content Placeholder 2"/>
          <p:cNvSpPr>
            <a:spLocks noGrp="1"/>
          </p:cNvSpPr>
          <p:nvPr>
            <p:ph idx="1"/>
          </p:nvPr>
        </p:nvSpPr>
        <p:spPr>
          <a:xfrm>
            <a:off x="457200" y="1490278"/>
            <a:ext cx="8238319" cy="4898146"/>
          </a:xfrm>
        </p:spPr>
        <p:txBody>
          <a:bodyPr anchor="ctr">
            <a:normAutofit/>
          </a:bodyPr>
          <a:lstStyle/>
          <a:p>
            <a:pPr marL="86868" indent="0">
              <a:buNone/>
            </a:pPr>
            <a:r>
              <a:rPr lang="en-GB" sz="2400" dirty="0"/>
              <a:t>Recent reports of cardiac adverse effects of beta agonists in the treatment of asthma patients</a:t>
            </a:r>
          </a:p>
          <a:p>
            <a:pPr marL="86868" indent="0">
              <a:buNone/>
            </a:pPr>
            <a:br>
              <a:rPr lang="en-GB" b="1" dirty="0"/>
            </a:br>
            <a:r>
              <a:rPr lang="en-GB" sz="1100" dirty="0"/>
              <a:t>#1 'beta adrenergic receptor stimulating agent'/</a:t>
            </a:r>
            <a:r>
              <a:rPr lang="en-GB" sz="1100" dirty="0" err="1"/>
              <a:t>exp</a:t>
            </a:r>
            <a:r>
              <a:rPr lang="en-GB" sz="1100" dirty="0"/>
              <a:t>/</a:t>
            </a:r>
            <a:r>
              <a:rPr lang="en-GB" sz="1100" b="1" dirty="0" err="1">
                <a:solidFill>
                  <a:srgbClr val="FF0000"/>
                </a:solidFill>
              </a:rPr>
              <a:t>dd_ae</a:t>
            </a:r>
            <a:r>
              <a:rPr lang="en-GB" sz="1100" dirty="0"/>
              <a:t> OR 'beta adrenergic receptor stimulating agent'</a:t>
            </a:r>
          </a:p>
          <a:p>
            <a:pPr marL="86868" indent="0">
              <a:buNone/>
            </a:pPr>
            <a:r>
              <a:rPr lang="en-GB" sz="1100" dirty="0"/>
              <a:t>#2 'asthma'/</a:t>
            </a:r>
            <a:r>
              <a:rPr lang="en-GB" sz="1100" dirty="0" err="1"/>
              <a:t>exp</a:t>
            </a:r>
            <a:r>
              <a:rPr lang="en-GB" sz="1100" dirty="0"/>
              <a:t>/</a:t>
            </a:r>
            <a:r>
              <a:rPr lang="en-GB" sz="1100" b="1" dirty="0" err="1">
                <a:solidFill>
                  <a:srgbClr val="FF0000"/>
                </a:solidFill>
              </a:rPr>
              <a:t>dm_dt</a:t>
            </a:r>
            <a:br>
              <a:rPr lang="en-GB" sz="1100" dirty="0"/>
            </a:br>
            <a:r>
              <a:rPr lang="en-GB" sz="1100" dirty="0"/>
              <a:t>#3 'heart disease'/</a:t>
            </a:r>
            <a:r>
              <a:rPr lang="en-GB" sz="1100" dirty="0" err="1"/>
              <a:t>exp</a:t>
            </a:r>
            <a:r>
              <a:rPr lang="en-GB" sz="1100" dirty="0"/>
              <a:t>/</a:t>
            </a:r>
            <a:r>
              <a:rPr lang="en-GB" sz="1100" b="1" dirty="0" err="1">
                <a:solidFill>
                  <a:srgbClr val="FF0000"/>
                </a:solidFill>
              </a:rPr>
              <a:t>dm_si</a:t>
            </a:r>
            <a:endParaRPr lang="en-GB" sz="1100" b="1" dirty="0">
              <a:solidFill>
                <a:srgbClr val="FF0000"/>
              </a:solidFill>
            </a:endParaRPr>
          </a:p>
          <a:p>
            <a:pPr marL="86868" indent="0">
              <a:buNone/>
            </a:pPr>
            <a:r>
              <a:rPr lang="en-GB" sz="1100" dirty="0"/>
              <a:t>#1 AND #2 AND #3</a:t>
            </a:r>
            <a:endParaRPr lang="en-GB" sz="1100" dirty="0"/>
          </a:p>
        </p:txBody>
      </p:sp>
      <p:sp>
        <p:nvSpPr>
          <p:cNvPr id="4" name="Text Placeholder 3"/>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328968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defTabSz="914400">
              <a:spcBef>
                <a:spcPts val="0"/>
              </a:spcBef>
            </a:pPr>
            <a:r>
              <a:rPr lang="en-GB" sz="2800" dirty="0"/>
              <a:t>Thank you!</a:t>
            </a:r>
            <a:br>
              <a:rPr lang="en-GB" sz="2800" dirty="0"/>
            </a:br>
            <a:r>
              <a:rPr lang="en-GB" sz="2800" dirty="0"/>
              <a:t>Questions?</a:t>
            </a:r>
            <a:br>
              <a:rPr lang="en-GB" sz="2800" dirty="0"/>
            </a:br>
            <a:br>
              <a:rPr lang="en-GB" sz="2800" dirty="0"/>
            </a:br>
            <a:br>
              <a:rPr lang="en-GB" sz="2800" dirty="0"/>
            </a:br>
            <a:r>
              <a:rPr lang="en-GB" sz="1400" b="0" dirty="0">
                <a:solidFill>
                  <a:srgbClr val="53565A"/>
                </a:solidFill>
                <a:latin typeface="Arial"/>
                <a:ea typeface="+mn-ea"/>
                <a:cs typeface="+mn-cs"/>
              </a:rPr>
              <a:t>Contact: XXXXX</a:t>
            </a:r>
            <a:r>
              <a:rPr lang="en-GB" sz="1400" b="0" dirty="0">
                <a:solidFill>
                  <a:srgbClr val="53565A"/>
                </a:solidFill>
                <a:latin typeface="Arial"/>
                <a:ea typeface="+mn-ea"/>
                <a:cs typeface="+mn-cs"/>
                <a:hlinkClick r:id="rId3"/>
              </a:rPr>
              <a:t>@elsevier.com</a:t>
            </a:r>
            <a:r>
              <a:rPr lang="en-GB" sz="1400" b="0" dirty="0">
                <a:solidFill>
                  <a:srgbClr val="53565A"/>
                </a:solidFill>
                <a:latin typeface="Arial"/>
                <a:ea typeface="+mn-ea"/>
                <a:cs typeface="+mn-cs"/>
              </a:rPr>
              <a:t> </a:t>
            </a:r>
            <a:br>
              <a:rPr lang="en-GB" sz="1400" b="0" dirty="0">
                <a:solidFill>
                  <a:srgbClr val="53565A"/>
                </a:solidFill>
                <a:latin typeface="Arial"/>
                <a:ea typeface="+mn-ea"/>
                <a:cs typeface="+mn-cs"/>
              </a:rPr>
            </a:br>
            <a:br>
              <a:rPr lang="en-US" sz="1400" b="0" dirty="0">
                <a:solidFill>
                  <a:srgbClr val="53565A"/>
                </a:solidFill>
                <a:latin typeface="Arial"/>
                <a:ea typeface="+mn-ea"/>
                <a:cs typeface="+mn-cs"/>
              </a:rPr>
            </a:br>
            <a:endParaRPr lang="en-US" sz="2800" dirty="0"/>
          </a:p>
        </p:txBody>
      </p:sp>
    </p:spTree>
    <p:extLst>
      <p:ext uri="{BB962C8B-B14F-4D97-AF65-F5344CB8AC3E}">
        <p14:creationId xmlns:p14="http://schemas.microsoft.com/office/powerpoint/2010/main" val="1081753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Searching basics to master</a:t>
            </a:r>
            <a:endParaRPr lang="en-US" dirty="0"/>
          </a:p>
        </p:txBody>
      </p:sp>
      <p:sp>
        <p:nvSpPr>
          <p:cNvPr id="4" name="Rectangle 26"/>
          <p:cNvSpPr txBox="1">
            <a:spLocks noChangeArrowheads="1"/>
          </p:cNvSpPr>
          <p:nvPr/>
        </p:nvSpPr>
        <p:spPr>
          <a:xfrm>
            <a:off x="457201" y="1260997"/>
            <a:ext cx="8262938" cy="276999"/>
          </a:xfrm>
          <a:prstGeom prst="rect">
            <a:avLst/>
          </a:prstGeom>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1200"/>
              </a:spcBef>
              <a:spcAft>
                <a:spcPts val="0"/>
              </a:spcAft>
              <a:buFont typeface="Arial" panose="020B0604020202020204" pitchFamily="34" charset="0"/>
              <a:buNone/>
            </a:pPr>
            <a:r>
              <a:rPr lang="en-US" sz="1800" dirty="0">
                <a:solidFill>
                  <a:srgbClr val="53565A"/>
                </a:solidFill>
                <a:latin typeface="Arial"/>
              </a:rPr>
              <a:t>Boolean operators</a:t>
            </a:r>
          </a:p>
        </p:txBody>
      </p:sp>
      <p:sp>
        <p:nvSpPr>
          <p:cNvPr id="5" name="TextBox 4"/>
          <p:cNvSpPr txBox="1"/>
          <p:nvPr/>
        </p:nvSpPr>
        <p:spPr>
          <a:xfrm>
            <a:off x="457199" y="1819572"/>
            <a:ext cx="8171644" cy="4185761"/>
          </a:xfrm>
          <a:prstGeom prst="rect">
            <a:avLst/>
          </a:prstGeom>
          <a:noFill/>
        </p:spPr>
        <p:txBody>
          <a:bodyPr wrap="square" rtlCol="0">
            <a:spAutoFit/>
          </a:bodyPr>
          <a:lstStyle/>
          <a:p>
            <a:pPr marL="285750" indent="-285750" defTabSz="457200" fontAlgn="auto">
              <a:spcBef>
                <a:spcPts val="0"/>
              </a:spcBef>
              <a:spcAft>
                <a:spcPts val="0"/>
              </a:spcAft>
              <a:buClr>
                <a:srgbClr val="007398"/>
              </a:buClr>
              <a:buFont typeface="Arial" panose="020B0604020202020204" pitchFamily="34" charset="0"/>
              <a:buChar char="•"/>
            </a:pPr>
            <a:r>
              <a:rPr lang="en-GB" sz="1600" b="1" dirty="0">
                <a:solidFill>
                  <a:srgbClr val="53565A"/>
                </a:solidFill>
                <a:latin typeface="Arial"/>
                <a:ea typeface="+mn-ea"/>
              </a:rPr>
              <a:t>The Boolean logical operators AND, OR, NOT, NEAR and NEXT can be used to combine search terms or query numbers in a variety of ways:</a:t>
            </a:r>
            <a:endParaRPr lang="en-GB" sz="1600" dirty="0">
              <a:solidFill>
                <a:srgbClr val="2850A0"/>
              </a:solidFill>
            </a:endParaRPr>
          </a:p>
          <a:p>
            <a:pPr defTabSz="457200" fontAlgn="auto">
              <a:spcBef>
                <a:spcPts val="0"/>
              </a:spcBef>
              <a:spcAft>
                <a:spcPts val="0"/>
              </a:spcAft>
              <a:buClr>
                <a:srgbClr val="007398"/>
              </a:buClr>
            </a:pPr>
            <a:endParaRPr lang="en-GB" sz="1600" b="1" dirty="0">
              <a:solidFill>
                <a:srgbClr val="53565A"/>
              </a:solidFill>
              <a:latin typeface="Arial"/>
              <a:ea typeface="+mn-ea"/>
            </a:endParaRPr>
          </a:p>
          <a:p>
            <a:pPr marL="742950" lvl="1" indent="-285750" defTabSz="457200" fontAlgn="auto">
              <a:spcBef>
                <a:spcPts val="0"/>
              </a:spcBef>
              <a:spcAft>
                <a:spcPts val="0"/>
              </a:spcAft>
              <a:buClr>
                <a:srgbClr val="007398"/>
              </a:buClr>
              <a:buFont typeface="Wingdings" panose="05000000000000000000" pitchFamily="2" charset="2"/>
              <a:buChar char="Ø"/>
            </a:pPr>
            <a:r>
              <a:rPr lang="en-GB" sz="1600" dirty="0">
                <a:solidFill>
                  <a:srgbClr val="53565A"/>
                </a:solidFill>
                <a:latin typeface="Arial"/>
                <a:ea typeface="+mn-ea"/>
              </a:rPr>
              <a:t>Depression </a:t>
            </a:r>
            <a:r>
              <a:rPr lang="en-GB" sz="1600" b="1" dirty="0">
                <a:solidFill>
                  <a:srgbClr val="53565A"/>
                </a:solidFill>
                <a:latin typeface="Arial"/>
                <a:ea typeface="+mn-ea"/>
              </a:rPr>
              <a:t>AND</a:t>
            </a:r>
            <a:r>
              <a:rPr lang="en-GB" sz="1600" dirty="0">
                <a:solidFill>
                  <a:srgbClr val="53565A"/>
                </a:solidFill>
                <a:latin typeface="Arial"/>
                <a:ea typeface="+mn-ea"/>
              </a:rPr>
              <a:t> tricyclic – Both words must be present in each record</a:t>
            </a:r>
            <a:endParaRPr lang="en-GB" sz="1400" dirty="0">
              <a:solidFill>
                <a:srgbClr val="53565A"/>
              </a:solidFill>
              <a:latin typeface="Arial"/>
              <a:ea typeface="+mn-ea"/>
            </a:endParaRPr>
          </a:p>
          <a:p>
            <a:pPr marL="742950" lvl="1" indent="-285750" defTabSz="457200" fontAlgn="auto">
              <a:spcBef>
                <a:spcPts val="0"/>
              </a:spcBef>
              <a:spcAft>
                <a:spcPts val="0"/>
              </a:spcAft>
              <a:buClr>
                <a:srgbClr val="007398"/>
              </a:buClr>
              <a:buFont typeface="Wingdings" panose="05000000000000000000" pitchFamily="2" charset="2"/>
              <a:buChar char="Ø"/>
            </a:pPr>
            <a:r>
              <a:rPr lang="en-GB" sz="1600" dirty="0">
                <a:solidFill>
                  <a:srgbClr val="53565A"/>
                </a:solidFill>
                <a:latin typeface="Arial"/>
                <a:ea typeface="+mn-ea"/>
              </a:rPr>
              <a:t>Aged </a:t>
            </a:r>
            <a:r>
              <a:rPr lang="en-GB" sz="1600" b="1" dirty="0">
                <a:solidFill>
                  <a:srgbClr val="53565A"/>
                </a:solidFill>
                <a:latin typeface="Arial"/>
                <a:ea typeface="+mn-ea"/>
              </a:rPr>
              <a:t>OR</a:t>
            </a:r>
            <a:r>
              <a:rPr lang="en-GB" sz="1600" dirty="0">
                <a:solidFill>
                  <a:srgbClr val="53565A"/>
                </a:solidFill>
                <a:latin typeface="Arial"/>
                <a:ea typeface="+mn-ea"/>
              </a:rPr>
              <a:t> elderly </a:t>
            </a:r>
            <a:r>
              <a:rPr lang="en-GB" sz="1600" b="1" dirty="0">
                <a:solidFill>
                  <a:srgbClr val="53565A"/>
                </a:solidFill>
                <a:latin typeface="Arial"/>
                <a:ea typeface="+mn-ea"/>
              </a:rPr>
              <a:t>OR</a:t>
            </a:r>
            <a:r>
              <a:rPr lang="en-GB" sz="1600" dirty="0">
                <a:solidFill>
                  <a:srgbClr val="53565A"/>
                </a:solidFill>
                <a:latin typeface="Arial"/>
                <a:ea typeface="+mn-ea"/>
              </a:rPr>
              <a:t> geriatric – At least one word must be mentioned in each record</a:t>
            </a:r>
          </a:p>
          <a:p>
            <a:pPr marL="742950" lvl="1" indent="-285750" defTabSz="457200" fontAlgn="auto">
              <a:spcBef>
                <a:spcPts val="0"/>
              </a:spcBef>
              <a:spcAft>
                <a:spcPts val="0"/>
              </a:spcAft>
              <a:buClr>
                <a:srgbClr val="007398"/>
              </a:buClr>
              <a:buFont typeface="Wingdings" panose="05000000000000000000" pitchFamily="2" charset="2"/>
              <a:buChar char="Ø"/>
            </a:pPr>
            <a:endParaRPr lang="en-GB" dirty="0">
              <a:solidFill>
                <a:srgbClr val="53565A"/>
              </a:solidFill>
              <a:latin typeface="Arial"/>
              <a:ea typeface="+mn-ea"/>
            </a:endParaRPr>
          </a:p>
          <a:p>
            <a:pPr marL="285750" indent="-285750" defTabSz="457200" fontAlgn="auto">
              <a:spcBef>
                <a:spcPts val="0"/>
              </a:spcBef>
              <a:spcAft>
                <a:spcPts val="0"/>
              </a:spcAft>
              <a:buClr>
                <a:srgbClr val="007398"/>
              </a:buClr>
              <a:buFont typeface="Arial" panose="020B0604020202020204" pitchFamily="34" charset="0"/>
              <a:buChar char="•"/>
            </a:pPr>
            <a:r>
              <a:rPr lang="en-GB" sz="1600" b="1" dirty="0">
                <a:solidFill>
                  <a:srgbClr val="53565A"/>
                </a:solidFill>
                <a:latin typeface="Arial"/>
              </a:rPr>
              <a:t>Boolean operators can be combined and nested with parentheses within a single search statement</a:t>
            </a:r>
            <a:r>
              <a:rPr lang="en-GB" sz="1600" dirty="0">
                <a:solidFill>
                  <a:srgbClr val="2850A0"/>
                </a:solidFill>
              </a:rPr>
              <a:t>:</a:t>
            </a:r>
          </a:p>
          <a:p>
            <a:pPr lvl="0" defTabSz="457200" fontAlgn="auto">
              <a:spcBef>
                <a:spcPts val="0"/>
              </a:spcBef>
              <a:spcAft>
                <a:spcPts val="0"/>
              </a:spcAft>
              <a:buClr>
                <a:srgbClr val="007398"/>
              </a:buClr>
            </a:pPr>
            <a:endParaRPr lang="en-GB" dirty="0">
              <a:solidFill>
                <a:srgbClr val="53565A"/>
              </a:solidFill>
              <a:latin typeface="Arial"/>
              <a:ea typeface="+mn-ea"/>
            </a:endParaRPr>
          </a:p>
          <a:p>
            <a:pPr marL="742950" lvl="1" indent="-285750" defTabSz="457200" fontAlgn="auto">
              <a:spcBef>
                <a:spcPts val="0"/>
              </a:spcBef>
              <a:spcAft>
                <a:spcPts val="0"/>
              </a:spcAft>
              <a:buClr>
                <a:srgbClr val="007398"/>
              </a:buClr>
              <a:buFont typeface="Wingdings" panose="05000000000000000000" pitchFamily="2" charset="2"/>
              <a:buChar char="Ø"/>
            </a:pPr>
            <a:r>
              <a:rPr lang="en-US" sz="1600" dirty="0">
                <a:solidFill>
                  <a:srgbClr val="53565A"/>
                </a:solidFill>
                <a:latin typeface="Arial"/>
                <a:ea typeface="+mn-ea"/>
              </a:rPr>
              <a:t>(aged </a:t>
            </a:r>
            <a:r>
              <a:rPr lang="en-US" sz="1600" b="1" dirty="0">
                <a:solidFill>
                  <a:srgbClr val="53565A"/>
                </a:solidFill>
                <a:latin typeface="Arial"/>
                <a:ea typeface="+mn-ea"/>
              </a:rPr>
              <a:t>OR</a:t>
            </a:r>
            <a:r>
              <a:rPr lang="en-US" sz="1600" dirty="0">
                <a:solidFill>
                  <a:srgbClr val="53565A"/>
                </a:solidFill>
                <a:latin typeface="Arial"/>
                <a:ea typeface="+mn-ea"/>
              </a:rPr>
              <a:t> elderly </a:t>
            </a:r>
            <a:r>
              <a:rPr lang="en-US" sz="1600" b="1" dirty="0">
                <a:solidFill>
                  <a:srgbClr val="53565A"/>
                </a:solidFill>
                <a:latin typeface="Arial"/>
                <a:ea typeface="+mn-ea"/>
              </a:rPr>
              <a:t>OR</a:t>
            </a:r>
            <a:r>
              <a:rPr lang="en-US" sz="1600" dirty="0">
                <a:solidFill>
                  <a:srgbClr val="53565A"/>
                </a:solidFill>
                <a:latin typeface="Arial"/>
                <a:ea typeface="+mn-ea"/>
              </a:rPr>
              <a:t> geriatric) </a:t>
            </a:r>
            <a:r>
              <a:rPr lang="en-US" sz="1600" b="1" dirty="0">
                <a:solidFill>
                  <a:srgbClr val="53565A"/>
                </a:solidFill>
                <a:latin typeface="Arial"/>
                <a:ea typeface="+mn-ea"/>
              </a:rPr>
              <a:t>AND</a:t>
            </a:r>
            <a:r>
              <a:rPr lang="en-US" sz="1600" dirty="0">
                <a:solidFill>
                  <a:srgbClr val="53565A"/>
                </a:solidFill>
                <a:latin typeface="Arial"/>
                <a:ea typeface="+mn-ea"/>
              </a:rPr>
              <a:t> (depression </a:t>
            </a:r>
            <a:r>
              <a:rPr lang="en-US" sz="1600" b="1" dirty="0">
                <a:solidFill>
                  <a:srgbClr val="53565A"/>
                </a:solidFill>
                <a:latin typeface="Arial"/>
                <a:ea typeface="+mn-ea"/>
              </a:rPr>
              <a:t>OR</a:t>
            </a:r>
            <a:r>
              <a:rPr lang="en-US" sz="1600" dirty="0">
                <a:solidFill>
                  <a:srgbClr val="53565A"/>
                </a:solidFill>
                <a:latin typeface="Arial"/>
                <a:ea typeface="+mn-ea"/>
              </a:rPr>
              <a:t> insomnia)</a:t>
            </a: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r>
              <a:rPr lang="en-GB" sz="1400" dirty="0">
                <a:solidFill>
                  <a:schemeClr val="bg1">
                    <a:lumMod val="65000"/>
                  </a:schemeClr>
                </a:solidFill>
              </a:rPr>
              <a:t>Notes:</a:t>
            </a:r>
          </a:p>
          <a:p>
            <a:pPr>
              <a:buFont typeface="Arial" panose="020B0604020202020204" pitchFamily="34" charset="0"/>
              <a:buChar char="•"/>
            </a:pPr>
            <a:r>
              <a:rPr lang="en-GB" sz="1400" dirty="0">
                <a:solidFill>
                  <a:schemeClr val="bg1">
                    <a:lumMod val="65000"/>
                  </a:schemeClr>
                </a:solidFill>
              </a:rPr>
              <a:t>If no other operator is specified, </a:t>
            </a:r>
            <a:r>
              <a:rPr lang="en-GB" sz="1400" b="1" u="sng" dirty="0">
                <a:solidFill>
                  <a:schemeClr val="bg1">
                    <a:lumMod val="65000"/>
                  </a:schemeClr>
                </a:solidFill>
              </a:rPr>
              <a:t>AND</a:t>
            </a:r>
            <a:r>
              <a:rPr lang="en-GB" sz="1400" u="sng" dirty="0">
                <a:solidFill>
                  <a:schemeClr val="bg1">
                    <a:lumMod val="65000"/>
                  </a:schemeClr>
                </a:solidFill>
              </a:rPr>
              <a:t> is the default operator</a:t>
            </a:r>
            <a:r>
              <a:rPr lang="en-GB" sz="1400" dirty="0">
                <a:solidFill>
                  <a:schemeClr val="bg1">
                    <a:lumMod val="65000"/>
                  </a:schemeClr>
                </a:solidFill>
              </a:rPr>
              <a:t>;  </a:t>
            </a:r>
            <a:r>
              <a:rPr lang="en-GB" sz="1400" i="1" dirty="0">
                <a:solidFill>
                  <a:schemeClr val="bg1">
                    <a:lumMod val="65000"/>
                  </a:schemeClr>
                </a:solidFill>
              </a:rPr>
              <a:t>heart failure</a:t>
            </a:r>
            <a:r>
              <a:rPr lang="en-GB" sz="1400" dirty="0">
                <a:solidFill>
                  <a:schemeClr val="bg1">
                    <a:lumMod val="65000"/>
                  </a:schemeClr>
                </a:solidFill>
              </a:rPr>
              <a:t> is searched as </a:t>
            </a:r>
            <a:r>
              <a:rPr lang="en-GB" sz="1400" i="1" dirty="0">
                <a:solidFill>
                  <a:schemeClr val="bg1">
                    <a:lumMod val="65000"/>
                  </a:schemeClr>
                </a:solidFill>
              </a:rPr>
              <a:t>heart AND failure</a:t>
            </a:r>
            <a:r>
              <a:rPr lang="en-GB" sz="1400" dirty="0">
                <a:solidFill>
                  <a:schemeClr val="bg1">
                    <a:lumMod val="65000"/>
                  </a:schemeClr>
                </a:solidFill>
              </a:rPr>
              <a:t> if not enclosed in quotation marks</a:t>
            </a:r>
          </a:p>
          <a:p>
            <a:pPr>
              <a:buFont typeface="Arial" panose="020B0604020202020204" pitchFamily="34" charset="0"/>
              <a:buChar char="•"/>
            </a:pPr>
            <a:r>
              <a:rPr lang="en-GB" sz="1400" dirty="0">
                <a:solidFill>
                  <a:schemeClr val="bg1">
                    <a:lumMod val="65000"/>
                  </a:schemeClr>
                </a:solidFill>
              </a:rPr>
              <a:t>Boolean operators can be used in any search form, including Quick Search</a:t>
            </a:r>
          </a:p>
          <a:p>
            <a:pPr>
              <a:buFont typeface="Arial" panose="020B0604020202020204" pitchFamily="34" charset="0"/>
              <a:buChar char="•"/>
            </a:pPr>
            <a:r>
              <a:rPr lang="en-GB" sz="1400" dirty="0">
                <a:solidFill>
                  <a:schemeClr val="bg1">
                    <a:lumMod val="65000"/>
                  </a:schemeClr>
                </a:solidFill>
              </a:rPr>
              <a:t>Phrases: searched in quotation marks; ‘heart failure’</a:t>
            </a:r>
          </a:p>
        </p:txBody>
      </p:sp>
    </p:spTree>
    <p:extLst>
      <p:ext uri="{BB962C8B-B14F-4D97-AF65-F5344CB8AC3E}">
        <p14:creationId xmlns:p14="http://schemas.microsoft.com/office/powerpoint/2010/main" val="1941074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Searching basics to master</a:t>
            </a:r>
            <a:endParaRPr lang="en-US" dirty="0"/>
          </a:p>
        </p:txBody>
      </p:sp>
      <p:sp>
        <p:nvSpPr>
          <p:cNvPr id="4" name="Rectangle 26"/>
          <p:cNvSpPr txBox="1">
            <a:spLocks noChangeArrowheads="1"/>
          </p:cNvSpPr>
          <p:nvPr/>
        </p:nvSpPr>
        <p:spPr>
          <a:xfrm>
            <a:off x="457201" y="1260997"/>
            <a:ext cx="8262938" cy="276999"/>
          </a:xfrm>
          <a:prstGeom prst="rect">
            <a:avLst/>
          </a:prstGeom>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1200"/>
              </a:spcBef>
              <a:spcAft>
                <a:spcPts val="0"/>
              </a:spcAft>
              <a:buFont typeface="Arial" panose="020B0604020202020204" pitchFamily="34" charset="0"/>
              <a:buNone/>
            </a:pPr>
            <a:r>
              <a:rPr lang="en-US" sz="1800" dirty="0">
                <a:solidFill>
                  <a:srgbClr val="53565A"/>
                </a:solidFill>
                <a:latin typeface="Arial"/>
              </a:rPr>
              <a:t>Proximity operators</a:t>
            </a:r>
          </a:p>
        </p:txBody>
      </p:sp>
      <p:sp>
        <p:nvSpPr>
          <p:cNvPr id="5" name="TextBox 4"/>
          <p:cNvSpPr txBox="1"/>
          <p:nvPr/>
        </p:nvSpPr>
        <p:spPr>
          <a:xfrm>
            <a:off x="457199" y="1696743"/>
            <a:ext cx="8171644" cy="4924425"/>
          </a:xfrm>
          <a:prstGeom prst="rect">
            <a:avLst/>
          </a:prstGeom>
          <a:noFill/>
        </p:spPr>
        <p:txBody>
          <a:bodyPr wrap="square" rtlCol="0">
            <a:spAutoFit/>
          </a:bodyPr>
          <a:lstStyle/>
          <a:p>
            <a:pPr marL="285750" indent="-285750" defTabSz="457200" fontAlgn="auto">
              <a:spcBef>
                <a:spcPts val="0"/>
              </a:spcBef>
              <a:spcAft>
                <a:spcPts val="0"/>
              </a:spcAft>
              <a:buClr>
                <a:srgbClr val="007398"/>
              </a:buClr>
              <a:buFont typeface="Arial" panose="020B0604020202020204" pitchFamily="34" charset="0"/>
              <a:buChar char="•"/>
            </a:pPr>
            <a:r>
              <a:rPr lang="en-GB" sz="1600" b="1" dirty="0"/>
              <a:t>Proximity operators let you search for words or phrases at any specified distance from each other</a:t>
            </a:r>
          </a:p>
          <a:p>
            <a:pPr marL="285750" indent="-285750" defTabSz="457200" fontAlgn="auto">
              <a:spcBef>
                <a:spcPts val="0"/>
              </a:spcBef>
              <a:spcAft>
                <a:spcPts val="0"/>
              </a:spcAft>
              <a:buClr>
                <a:srgbClr val="007398"/>
              </a:buClr>
              <a:buFont typeface="Arial" panose="020B0604020202020204" pitchFamily="34" charset="0"/>
              <a:buChar char="•"/>
            </a:pPr>
            <a:endParaRPr lang="en-GB" sz="1600" b="1"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pPr marL="457200" lvl="1" defTabSz="457200" fontAlgn="auto">
              <a:spcBef>
                <a:spcPts val="0"/>
              </a:spcBef>
              <a:spcAft>
                <a:spcPts val="0"/>
              </a:spcAft>
              <a:buClr>
                <a:srgbClr val="007398"/>
              </a:buClr>
            </a:pPr>
            <a:endParaRPr lang="en-US" sz="1600" u="sng" dirty="0">
              <a:solidFill>
                <a:srgbClr val="53565A"/>
              </a:solidFill>
              <a:latin typeface="Arial"/>
              <a:ea typeface="+mn-ea"/>
            </a:endParaRPr>
          </a:p>
          <a:p>
            <a:r>
              <a:rPr lang="en-GB" sz="1400" dirty="0">
                <a:solidFill>
                  <a:schemeClr val="bg1">
                    <a:lumMod val="65000"/>
                  </a:schemeClr>
                </a:solidFill>
              </a:rPr>
              <a:t>Notes:</a:t>
            </a:r>
          </a:p>
          <a:p>
            <a:pPr>
              <a:buFont typeface="Arial" panose="020B0604020202020204" pitchFamily="34" charset="0"/>
              <a:buChar char="•"/>
            </a:pPr>
            <a:r>
              <a:rPr lang="en-GB" sz="1400" i="1" dirty="0">
                <a:solidFill>
                  <a:schemeClr val="bg1">
                    <a:lumMod val="65000"/>
                  </a:schemeClr>
                </a:solidFill>
                <a:latin typeface="+mn-lt"/>
              </a:rPr>
              <a:t>The proximity operators NEAR and NEXT can be used with parentheses, truncation and field limits, for example: (symptom* NEAR/5 (headache* OR ‘head ache’)):TI,AB</a:t>
            </a:r>
            <a:endParaRPr lang="en-GB" sz="1400" dirty="0">
              <a:solidFill>
                <a:schemeClr val="bg1">
                  <a:lumMod val="65000"/>
                </a:schemeClr>
              </a:solidFill>
              <a:latin typeface="+mn-lt"/>
            </a:endParaRPr>
          </a:p>
        </p:txBody>
      </p:sp>
      <p:sp>
        <p:nvSpPr>
          <p:cNvPr id="6" name="Content Placeholder 2"/>
          <p:cNvSpPr txBox="1">
            <a:spLocks/>
          </p:cNvSpPr>
          <p:nvPr/>
        </p:nvSpPr>
        <p:spPr>
          <a:xfrm>
            <a:off x="179511" y="2383221"/>
            <a:ext cx="4409159"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t>NEAR/n:</a:t>
            </a:r>
          </a:p>
          <a:p>
            <a:r>
              <a:rPr lang="en-GB" sz="1600" dirty="0"/>
              <a:t>This requests terms which are within ‘n’ words of each other, </a:t>
            </a:r>
            <a:r>
              <a:rPr lang="en-GB" sz="1600" u="sng" dirty="0"/>
              <a:t>in either direction. </a:t>
            </a:r>
          </a:p>
          <a:p>
            <a:pPr marL="0" indent="0">
              <a:buNone/>
            </a:pPr>
            <a:endParaRPr lang="en-GB" sz="1600" u="sng" dirty="0"/>
          </a:p>
          <a:p>
            <a:pPr marL="0" indent="0">
              <a:buNone/>
            </a:pPr>
            <a:r>
              <a:rPr lang="en-GB" sz="1600" b="1" i="1" u="sng" dirty="0"/>
              <a:t>cardiac NEAR/5 catheter retrieves</a:t>
            </a:r>
            <a:r>
              <a:rPr lang="en-GB" sz="1600" dirty="0"/>
              <a:t>:</a:t>
            </a:r>
          </a:p>
          <a:p>
            <a:pPr marL="0" indent="0">
              <a:buNone/>
            </a:pPr>
            <a:r>
              <a:rPr lang="en-GB" sz="1600" i="1" dirty="0"/>
              <a:t>"Despite complicated </a:t>
            </a:r>
            <a:r>
              <a:rPr lang="en-GB" sz="1600" b="1" i="1" dirty="0"/>
              <a:t>cardiac</a:t>
            </a:r>
            <a:r>
              <a:rPr lang="en-GB" sz="1600" i="1" dirty="0"/>
              <a:t> anatomy,</a:t>
            </a:r>
          </a:p>
          <a:p>
            <a:pPr marL="0" indent="0">
              <a:buNone/>
            </a:pPr>
            <a:r>
              <a:rPr lang="en-GB" sz="1600" b="1" i="1" dirty="0"/>
              <a:t>catheter</a:t>
            </a:r>
            <a:r>
              <a:rPr lang="en-GB" sz="1600" i="1" dirty="0"/>
              <a:t> ablation of AT..."</a:t>
            </a:r>
            <a:endParaRPr lang="en-GB" sz="1600" dirty="0"/>
          </a:p>
          <a:p>
            <a:pPr marL="0" indent="0">
              <a:buNone/>
            </a:pPr>
            <a:r>
              <a:rPr lang="en-GB" sz="1600" i="1" dirty="0"/>
              <a:t>"... patients undergoing </a:t>
            </a:r>
            <a:r>
              <a:rPr lang="en-GB" sz="1600" b="1" i="1" dirty="0"/>
              <a:t>catheter</a:t>
            </a:r>
            <a:r>
              <a:rPr lang="en-GB" sz="1600" i="1" dirty="0"/>
              <a:t> ablation for</a:t>
            </a:r>
          </a:p>
          <a:p>
            <a:pPr marL="0" indent="0">
              <a:buNone/>
            </a:pPr>
            <a:r>
              <a:rPr lang="en-GB" sz="1600" b="1" i="1" dirty="0"/>
              <a:t>cardiac</a:t>
            </a:r>
            <a:r>
              <a:rPr lang="en-GB" sz="1600" i="1" dirty="0"/>
              <a:t> arrhythmias ..."</a:t>
            </a:r>
            <a:endParaRPr lang="en-GB" sz="1600" dirty="0"/>
          </a:p>
          <a:p>
            <a:pPr marL="0" indent="0">
              <a:buNone/>
            </a:pPr>
            <a:r>
              <a:rPr lang="en-GB" sz="1600" i="1" dirty="0"/>
              <a:t>"...a continuous </a:t>
            </a:r>
            <a:r>
              <a:rPr lang="en-GB" sz="1600" i="1" dirty="0" err="1"/>
              <a:t>thermodilution</a:t>
            </a:r>
            <a:r>
              <a:rPr lang="en-GB" sz="1600" i="1" dirty="0"/>
              <a:t> </a:t>
            </a:r>
            <a:r>
              <a:rPr lang="en-GB" sz="1600" b="1" i="1" dirty="0"/>
              <a:t>cardiac</a:t>
            </a:r>
            <a:endParaRPr lang="en-GB" sz="1600" i="1" dirty="0"/>
          </a:p>
          <a:p>
            <a:pPr marL="0" indent="0">
              <a:buNone/>
            </a:pPr>
            <a:r>
              <a:rPr lang="en-GB" sz="1600" i="1" dirty="0"/>
              <a:t>output pulmonary artery </a:t>
            </a:r>
            <a:r>
              <a:rPr lang="en-GB" sz="1600" b="1" i="1" dirty="0"/>
              <a:t>catheter</a:t>
            </a:r>
            <a:r>
              <a:rPr lang="en-GB" sz="1600" i="1" dirty="0"/>
              <a:t>."</a:t>
            </a:r>
            <a:endParaRPr lang="en-GB" sz="1600" dirty="0"/>
          </a:p>
        </p:txBody>
      </p:sp>
      <p:sp>
        <p:nvSpPr>
          <p:cNvPr id="7" name="Content Placeholder 2"/>
          <p:cNvSpPr txBox="1">
            <a:spLocks/>
          </p:cNvSpPr>
          <p:nvPr/>
        </p:nvSpPr>
        <p:spPr>
          <a:xfrm>
            <a:off x="4957473" y="2383221"/>
            <a:ext cx="4263656" cy="4525963"/>
          </a:xfrm>
          <a:prstGeom prst="rect">
            <a:avLst/>
          </a:prstGeom>
        </p:spPr>
        <p:txBody>
          <a:bodyPr/>
          <a:lstStyle>
            <a:lvl1pPr marL="342900" indent="-342900" algn="l" rtl="0" eaLnBrk="0" fontAlgn="base" hangingPunct="0">
              <a:spcBef>
                <a:spcPct val="20000"/>
              </a:spcBef>
              <a:spcAft>
                <a:spcPct val="0"/>
              </a:spcAft>
              <a:defRPr sz="1400">
                <a:solidFill>
                  <a:srgbClr val="807F83"/>
                </a:solidFill>
                <a:latin typeface="+mn-lt"/>
                <a:ea typeface="ＭＳ Ｐゴシック"/>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1600" b="1" dirty="0">
                <a:solidFill>
                  <a:schemeClr val="tx1"/>
                </a:solidFill>
              </a:rPr>
              <a:t>NEXT/n:</a:t>
            </a:r>
            <a:r>
              <a:rPr lang="en-GB" sz="1600" dirty="0">
                <a:solidFill>
                  <a:schemeClr val="tx1"/>
                </a:solidFill>
              </a:rPr>
              <a:t> </a:t>
            </a:r>
          </a:p>
          <a:p>
            <a:pPr>
              <a:buFont typeface="Arial" panose="020B0604020202020204" pitchFamily="34" charset="0"/>
              <a:buChar char="•"/>
            </a:pPr>
            <a:r>
              <a:rPr lang="en-GB" sz="1600" dirty="0">
                <a:solidFill>
                  <a:schemeClr val="tx1"/>
                </a:solidFill>
              </a:rPr>
              <a:t>This requests terms which are within ‘n’ words of each other, </a:t>
            </a:r>
            <a:r>
              <a:rPr lang="en-GB" sz="1600" u="sng" dirty="0">
                <a:solidFill>
                  <a:schemeClr val="tx1"/>
                </a:solidFill>
              </a:rPr>
              <a:t>in the order specified.</a:t>
            </a:r>
          </a:p>
          <a:p>
            <a:endParaRPr lang="en-GB" sz="1600" u="sng" dirty="0">
              <a:solidFill>
                <a:schemeClr val="tx1"/>
              </a:solidFill>
            </a:endParaRPr>
          </a:p>
          <a:p>
            <a:r>
              <a:rPr lang="en-GB" sz="1600" b="1" i="1" u="sng" dirty="0">
                <a:solidFill>
                  <a:schemeClr val="tx1"/>
                </a:solidFill>
              </a:rPr>
              <a:t>hip NEXT/3 prosthesis retrieves:</a:t>
            </a:r>
          </a:p>
          <a:p>
            <a:r>
              <a:rPr lang="en-GB" sz="1600" i="1" dirty="0">
                <a:solidFill>
                  <a:schemeClr val="tx1"/>
                </a:solidFill>
              </a:rPr>
              <a:t>"... rheumatoid arthritis, joint surgery, </a:t>
            </a:r>
            <a:r>
              <a:rPr lang="en-GB" sz="1600" b="1" i="1" dirty="0">
                <a:solidFill>
                  <a:schemeClr val="tx1"/>
                </a:solidFill>
              </a:rPr>
              <a:t>hip</a:t>
            </a:r>
            <a:r>
              <a:rPr lang="en-GB" sz="1600" i="1" dirty="0">
                <a:solidFill>
                  <a:schemeClr val="tx1"/>
                </a:solidFill>
              </a:rPr>
              <a:t> or knee </a:t>
            </a:r>
            <a:r>
              <a:rPr lang="en-GB" sz="1600" b="1" i="1" dirty="0">
                <a:solidFill>
                  <a:schemeClr val="tx1"/>
                </a:solidFill>
              </a:rPr>
              <a:t>prosthesis</a:t>
            </a:r>
            <a:r>
              <a:rPr lang="en-GB" sz="1600" i="1" dirty="0">
                <a:solidFill>
                  <a:schemeClr val="tx1"/>
                </a:solidFill>
              </a:rPr>
              <a:t> ..."</a:t>
            </a:r>
            <a:endParaRPr lang="en-GB" sz="1600" dirty="0">
              <a:solidFill>
                <a:schemeClr val="tx1"/>
              </a:solidFill>
            </a:endParaRPr>
          </a:p>
          <a:p>
            <a:r>
              <a:rPr lang="en-GB" sz="1600" i="1" dirty="0">
                <a:solidFill>
                  <a:schemeClr val="tx1"/>
                </a:solidFill>
              </a:rPr>
              <a:t>"metal on metal</a:t>
            </a:r>
            <a:r>
              <a:rPr lang="en-GB" sz="1600" b="1" i="1" dirty="0">
                <a:solidFill>
                  <a:schemeClr val="tx1"/>
                </a:solidFill>
              </a:rPr>
              <a:t> hip </a:t>
            </a:r>
            <a:r>
              <a:rPr lang="en-GB" sz="1600" i="1" dirty="0">
                <a:solidFill>
                  <a:schemeClr val="tx1"/>
                </a:solidFill>
              </a:rPr>
              <a:t>resurfacing</a:t>
            </a:r>
            <a:r>
              <a:rPr lang="en-GB" sz="1600" b="1" dirty="0">
                <a:solidFill>
                  <a:schemeClr val="tx1"/>
                </a:solidFill>
              </a:rPr>
              <a:t>,</a:t>
            </a:r>
            <a:r>
              <a:rPr lang="en-GB" sz="1600" b="1" i="1" dirty="0">
                <a:solidFill>
                  <a:schemeClr val="tx1"/>
                </a:solidFill>
              </a:rPr>
              <a:t> prosthesis</a:t>
            </a:r>
            <a:r>
              <a:rPr lang="en-GB" sz="1600" i="1" dirty="0">
                <a:solidFill>
                  <a:schemeClr val="tx1"/>
                </a:solidFill>
              </a:rPr>
              <a:t> failure (complication, diagnosis)..." </a:t>
            </a:r>
            <a:endParaRPr lang="en-GB" sz="1600" dirty="0">
              <a:solidFill>
                <a:schemeClr val="tx1"/>
              </a:solidFill>
            </a:endParaRPr>
          </a:p>
          <a:p>
            <a:pPr>
              <a:buFont typeface="Courier New" pitchFamily="49" charset="0"/>
              <a:buChar char="o"/>
            </a:pPr>
            <a:endParaRPr lang="en-US" sz="2400" b="1" dirty="0">
              <a:solidFill>
                <a:srgbClr val="0055A3"/>
              </a:solidFill>
            </a:endParaRPr>
          </a:p>
        </p:txBody>
      </p:sp>
    </p:spTree>
    <p:extLst>
      <p:ext uri="{BB962C8B-B14F-4D97-AF65-F5344CB8AC3E}">
        <p14:creationId xmlns:p14="http://schemas.microsoft.com/office/powerpoint/2010/main" val="1715987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Searching basics to master</a:t>
            </a:r>
            <a:endParaRPr lang="en-US" dirty="0"/>
          </a:p>
        </p:txBody>
      </p:sp>
      <p:sp>
        <p:nvSpPr>
          <p:cNvPr id="4" name="Rectangle 26"/>
          <p:cNvSpPr txBox="1">
            <a:spLocks noChangeArrowheads="1"/>
          </p:cNvSpPr>
          <p:nvPr/>
        </p:nvSpPr>
        <p:spPr>
          <a:xfrm>
            <a:off x="457201" y="1260997"/>
            <a:ext cx="8262938" cy="276999"/>
          </a:xfrm>
          <a:prstGeom prst="rect">
            <a:avLst/>
          </a:prstGeom>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1200"/>
              </a:spcBef>
              <a:spcAft>
                <a:spcPts val="0"/>
              </a:spcAft>
              <a:buFont typeface="Arial" panose="020B0604020202020204" pitchFamily="34" charset="0"/>
              <a:buNone/>
            </a:pPr>
            <a:r>
              <a:rPr lang="en-US" sz="1800" dirty="0">
                <a:solidFill>
                  <a:srgbClr val="53565A"/>
                </a:solidFill>
                <a:latin typeface="Arial"/>
              </a:rPr>
              <a:t>Wildcard operators</a:t>
            </a:r>
          </a:p>
        </p:txBody>
      </p:sp>
      <p:sp>
        <p:nvSpPr>
          <p:cNvPr id="5" name="TextBox 4"/>
          <p:cNvSpPr txBox="1"/>
          <p:nvPr/>
        </p:nvSpPr>
        <p:spPr>
          <a:xfrm>
            <a:off x="457199" y="1819572"/>
            <a:ext cx="8171644" cy="4985980"/>
          </a:xfrm>
          <a:prstGeom prst="rect">
            <a:avLst/>
          </a:prstGeom>
          <a:noFill/>
        </p:spPr>
        <p:txBody>
          <a:bodyPr wrap="square" rtlCol="0">
            <a:spAutoFit/>
          </a:bodyPr>
          <a:lstStyle/>
          <a:p>
            <a:pPr marL="285750" indent="-285750" defTabSz="457200" fontAlgn="auto">
              <a:spcBef>
                <a:spcPts val="0"/>
              </a:spcBef>
              <a:spcAft>
                <a:spcPts val="0"/>
              </a:spcAft>
              <a:buClr>
                <a:srgbClr val="007398"/>
              </a:buClr>
              <a:buFont typeface="Arial" panose="020B0604020202020204" pitchFamily="34" charset="0"/>
              <a:buChar char="•"/>
            </a:pPr>
            <a:r>
              <a:rPr lang="en-GB" sz="1600" b="1" dirty="0">
                <a:solidFill>
                  <a:srgbClr val="53565A"/>
                </a:solidFill>
                <a:latin typeface="Arial"/>
              </a:rPr>
              <a:t>Wildcards (truncation characters) let you search for word roots, variations in spelling, many plural forms, etc. </a:t>
            </a:r>
          </a:p>
          <a:p>
            <a:pPr marL="285750" indent="-285750" defTabSz="457200" fontAlgn="auto">
              <a:spcBef>
                <a:spcPts val="0"/>
              </a:spcBef>
              <a:spcAft>
                <a:spcPts val="0"/>
              </a:spcAft>
              <a:buClr>
                <a:srgbClr val="007398"/>
              </a:buClr>
              <a:buFont typeface="Arial" panose="020B0604020202020204" pitchFamily="34" charset="0"/>
              <a:buChar char="•"/>
            </a:pPr>
            <a:endParaRPr lang="en-GB" sz="1600" b="1" dirty="0">
              <a:solidFill>
                <a:srgbClr val="53565A"/>
              </a:solidFill>
              <a:latin typeface="Arial"/>
            </a:endParaRPr>
          </a:p>
          <a:p>
            <a:pPr marL="742950" lvl="1" indent="-285750" defTabSz="457200" fontAlgn="auto">
              <a:spcBef>
                <a:spcPts val="0"/>
              </a:spcBef>
              <a:spcAft>
                <a:spcPts val="0"/>
              </a:spcAft>
              <a:buClr>
                <a:srgbClr val="007398"/>
              </a:buClr>
              <a:buFont typeface="Wingdings" panose="05000000000000000000" pitchFamily="2" charset="2"/>
              <a:buChar char="Ø"/>
            </a:pPr>
            <a:r>
              <a:rPr lang="en-GB" sz="1600" dirty="0">
                <a:solidFill>
                  <a:srgbClr val="53565A"/>
                </a:solidFill>
                <a:latin typeface="Arial"/>
              </a:rPr>
              <a:t>Variable truncation: Use an asterisk (*)</a:t>
            </a:r>
          </a:p>
          <a:p>
            <a:pPr marL="1199338" lvl="2" indent="-285750" defTabSz="457200" fontAlgn="auto">
              <a:spcBef>
                <a:spcPts val="0"/>
              </a:spcBef>
              <a:spcAft>
                <a:spcPts val="0"/>
              </a:spcAft>
              <a:buClr>
                <a:srgbClr val="007398"/>
              </a:buClr>
              <a:buFont typeface="Wingdings" panose="05000000000000000000" pitchFamily="2" charset="2"/>
              <a:buChar char="ü"/>
            </a:pPr>
            <a:r>
              <a:rPr lang="en-US" sz="1400" dirty="0" err="1">
                <a:solidFill>
                  <a:schemeClr val="bg1">
                    <a:lumMod val="50000"/>
                  </a:schemeClr>
                </a:solidFill>
              </a:rPr>
              <a:t>s</a:t>
            </a:r>
            <a:r>
              <a:rPr lang="en-US" sz="1400" i="1" dirty="0" err="1">
                <a:solidFill>
                  <a:schemeClr val="bg1">
                    <a:lumMod val="50000"/>
                  </a:schemeClr>
                </a:solidFill>
              </a:rPr>
              <a:t>ul</a:t>
            </a:r>
            <a:r>
              <a:rPr lang="en-US" sz="1400" i="1" dirty="0">
                <a:solidFill>
                  <a:schemeClr val="bg1">
                    <a:lumMod val="50000"/>
                  </a:schemeClr>
                </a:solidFill>
              </a:rPr>
              <a:t>*ur </a:t>
            </a:r>
            <a:r>
              <a:rPr lang="en-US" sz="1400" dirty="0">
                <a:solidFill>
                  <a:schemeClr val="bg1">
                    <a:lumMod val="50000"/>
                  </a:schemeClr>
                </a:solidFill>
              </a:rPr>
              <a:t>retrieves </a:t>
            </a:r>
            <a:r>
              <a:rPr lang="en-US" sz="1400" i="1" dirty="0">
                <a:solidFill>
                  <a:schemeClr val="bg1">
                    <a:lumMod val="50000"/>
                  </a:schemeClr>
                </a:solidFill>
              </a:rPr>
              <a:t>sulfur, </a:t>
            </a:r>
            <a:r>
              <a:rPr lang="en-US" sz="1400" i="1" dirty="0" err="1">
                <a:solidFill>
                  <a:schemeClr val="bg1">
                    <a:lumMod val="50000"/>
                  </a:schemeClr>
                </a:solidFill>
              </a:rPr>
              <a:t>sulphur</a:t>
            </a:r>
            <a:r>
              <a:rPr lang="en-US" sz="1400" i="1" dirty="0">
                <a:solidFill>
                  <a:schemeClr val="bg1">
                    <a:lumMod val="50000"/>
                  </a:schemeClr>
                </a:solidFill>
              </a:rPr>
              <a:t> </a:t>
            </a:r>
          </a:p>
          <a:p>
            <a:pPr marL="1199338" lvl="2" indent="-285750" defTabSz="457200" fontAlgn="auto">
              <a:spcBef>
                <a:spcPts val="0"/>
              </a:spcBef>
              <a:spcAft>
                <a:spcPts val="0"/>
              </a:spcAft>
              <a:buClr>
                <a:srgbClr val="007398"/>
              </a:buClr>
              <a:buFont typeface="Wingdings" panose="05000000000000000000" pitchFamily="2" charset="2"/>
              <a:buChar char="ü"/>
            </a:pPr>
            <a:r>
              <a:rPr lang="en-US" sz="1400" i="1" dirty="0">
                <a:solidFill>
                  <a:schemeClr val="bg1">
                    <a:lumMod val="50000"/>
                  </a:schemeClr>
                </a:solidFill>
              </a:rPr>
              <a:t>cat* </a:t>
            </a:r>
            <a:r>
              <a:rPr lang="en-US" sz="1400" dirty="0">
                <a:solidFill>
                  <a:schemeClr val="bg1">
                    <a:lumMod val="50000"/>
                  </a:schemeClr>
                </a:solidFill>
              </a:rPr>
              <a:t>retrieves </a:t>
            </a:r>
            <a:r>
              <a:rPr lang="en-US" sz="1400" i="1" dirty="0">
                <a:solidFill>
                  <a:schemeClr val="bg1">
                    <a:lumMod val="50000"/>
                  </a:schemeClr>
                </a:solidFill>
              </a:rPr>
              <a:t>cat, cats, catalyst, catastrophe</a:t>
            </a:r>
          </a:p>
          <a:p>
            <a:pPr marL="1199338" lvl="2" indent="-285750" defTabSz="457200" fontAlgn="auto">
              <a:spcBef>
                <a:spcPts val="0"/>
              </a:spcBef>
              <a:spcAft>
                <a:spcPts val="0"/>
              </a:spcAft>
              <a:buClr>
                <a:srgbClr val="007398"/>
              </a:buClr>
              <a:buFont typeface="Wingdings" panose="05000000000000000000" pitchFamily="2" charset="2"/>
              <a:buChar char="ü"/>
            </a:pPr>
            <a:endParaRPr lang="en-GB" sz="1400" dirty="0">
              <a:solidFill>
                <a:srgbClr val="53565A"/>
              </a:solidFill>
              <a:latin typeface="Arial"/>
            </a:endParaRPr>
          </a:p>
          <a:p>
            <a:pPr marL="1199338" lvl="2" indent="-285750" defTabSz="457200" fontAlgn="auto">
              <a:spcBef>
                <a:spcPts val="0"/>
              </a:spcBef>
              <a:spcAft>
                <a:spcPts val="0"/>
              </a:spcAft>
              <a:buClr>
                <a:srgbClr val="007398"/>
              </a:buClr>
              <a:buFont typeface="Wingdings" panose="05000000000000000000" pitchFamily="2" charset="2"/>
              <a:buChar char="ü"/>
            </a:pPr>
            <a:endParaRPr lang="en-GB" sz="1400" dirty="0">
              <a:solidFill>
                <a:srgbClr val="53565A"/>
              </a:solidFill>
              <a:latin typeface="Arial"/>
            </a:endParaRPr>
          </a:p>
          <a:p>
            <a:pPr marL="742950" lvl="1" indent="-285750" defTabSz="457200" fontAlgn="auto">
              <a:spcBef>
                <a:spcPts val="0"/>
              </a:spcBef>
              <a:spcAft>
                <a:spcPts val="0"/>
              </a:spcAft>
              <a:buClr>
                <a:srgbClr val="007398"/>
              </a:buClr>
              <a:buFont typeface="Wingdings" panose="05000000000000000000" pitchFamily="2" charset="2"/>
              <a:buChar char="Ø"/>
            </a:pPr>
            <a:r>
              <a:rPr lang="en-GB" sz="1600" dirty="0">
                <a:solidFill>
                  <a:srgbClr val="53565A"/>
                </a:solidFill>
                <a:latin typeface="Arial"/>
              </a:rPr>
              <a:t>A question mark (?) indicates exactly one variable character</a:t>
            </a:r>
          </a:p>
          <a:p>
            <a:pPr marL="1199338" lvl="2" indent="-285750" defTabSz="457200" fontAlgn="auto">
              <a:spcBef>
                <a:spcPts val="0"/>
              </a:spcBef>
              <a:spcAft>
                <a:spcPts val="0"/>
              </a:spcAft>
              <a:buClr>
                <a:srgbClr val="007398"/>
              </a:buClr>
              <a:buFont typeface="Wingdings" panose="05000000000000000000" pitchFamily="2" charset="2"/>
              <a:buChar char="ü"/>
            </a:pPr>
            <a:r>
              <a:rPr lang="en-US" sz="1400" dirty="0" err="1">
                <a:solidFill>
                  <a:schemeClr val="bg1">
                    <a:lumMod val="50000"/>
                  </a:schemeClr>
                </a:solidFill>
              </a:rPr>
              <a:t>sulf?nyl</a:t>
            </a:r>
            <a:r>
              <a:rPr lang="en-US" sz="1400" dirty="0">
                <a:solidFill>
                  <a:schemeClr val="bg1">
                    <a:lumMod val="50000"/>
                  </a:schemeClr>
                </a:solidFill>
              </a:rPr>
              <a:t> retrieves records that contain words like 'sulfonyl' and '</a:t>
            </a:r>
            <a:r>
              <a:rPr lang="en-US" sz="1400" dirty="0" err="1">
                <a:solidFill>
                  <a:schemeClr val="bg1">
                    <a:lumMod val="50000"/>
                  </a:schemeClr>
                </a:solidFill>
              </a:rPr>
              <a:t>sulfinyl</a:t>
            </a:r>
            <a:r>
              <a:rPr lang="en-US" sz="1400" dirty="0">
                <a:solidFill>
                  <a:schemeClr val="bg1">
                    <a:lumMod val="50000"/>
                  </a:schemeClr>
                </a:solidFill>
              </a:rPr>
              <a:t>' </a:t>
            </a:r>
          </a:p>
          <a:p>
            <a:pPr marL="1199338" lvl="2" indent="-285750" defTabSz="457200" fontAlgn="auto">
              <a:spcBef>
                <a:spcPts val="0"/>
              </a:spcBef>
              <a:spcAft>
                <a:spcPts val="0"/>
              </a:spcAft>
              <a:buClr>
                <a:srgbClr val="007398"/>
              </a:buClr>
              <a:buFont typeface="Wingdings" panose="05000000000000000000" pitchFamily="2" charset="2"/>
              <a:buChar char="ü"/>
            </a:pPr>
            <a:r>
              <a:rPr lang="en-US" sz="1400" dirty="0">
                <a:solidFill>
                  <a:schemeClr val="bg1">
                    <a:lumMod val="50000"/>
                  </a:schemeClr>
                </a:solidFill>
              </a:rPr>
              <a:t>catheter? retrieves records that contain words like 'catheters', but not 'catheter' or 'catheterization‘</a:t>
            </a:r>
          </a:p>
          <a:p>
            <a:pPr marL="1199338" lvl="2" indent="-285750" defTabSz="457200" fontAlgn="auto">
              <a:spcBef>
                <a:spcPts val="0"/>
              </a:spcBef>
              <a:spcAft>
                <a:spcPts val="0"/>
              </a:spcAft>
              <a:buClr>
                <a:srgbClr val="007398"/>
              </a:buClr>
              <a:buFont typeface="Wingdings" panose="05000000000000000000" pitchFamily="2" charset="2"/>
              <a:buChar char="ü"/>
            </a:pPr>
            <a:endParaRPr lang="en-US" sz="1400" dirty="0">
              <a:solidFill>
                <a:schemeClr val="bg1">
                  <a:lumMod val="50000"/>
                </a:schemeClr>
              </a:solidFill>
            </a:endParaRPr>
          </a:p>
          <a:p>
            <a:endParaRPr lang="en-GB" sz="1400" dirty="0">
              <a:solidFill>
                <a:schemeClr val="bg1">
                  <a:lumMod val="65000"/>
                </a:schemeClr>
              </a:solidFill>
            </a:endParaRPr>
          </a:p>
          <a:p>
            <a:endParaRPr lang="en-GB" sz="1400" dirty="0">
              <a:solidFill>
                <a:schemeClr val="bg1">
                  <a:lumMod val="65000"/>
                </a:schemeClr>
              </a:solidFill>
            </a:endParaRPr>
          </a:p>
          <a:p>
            <a:r>
              <a:rPr lang="en-GB" sz="1400" dirty="0">
                <a:solidFill>
                  <a:schemeClr val="bg1">
                    <a:lumMod val="65000"/>
                  </a:schemeClr>
                </a:solidFill>
              </a:rPr>
              <a:t>Notes:</a:t>
            </a:r>
          </a:p>
          <a:p>
            <a:pPr>
              <a:buFont typeface="Arial" panose="020B0604020202020204" pitchFamily="34" charset="0"/>
              <a:buChar char="•"/>
            </a:pPr>
            <a:r>
              <a:rPr lang="en-GB" sz="1400" i="1" dirty="0">
                <a:solidFill>
                  <a:schemeClr val="bg1">
                    <a:lumMod val="65000"/>
                  </a:schemeClr>
                </a:solidFill>
                <a:latin typeface="+mn-lt"/>
              </a:rPr>
              <a:t>Wildcards (*, ?) are now searchable in phrases e.g. </a:t>
            </a:r>
            <a:r>
              <a:rPr lang="en-US" sz="1400" dirty="0">
                <a:solidFill>
                  <a:schemeClr val="bg1">
                    <a:lumMod val="65000"/>
                  </a:schemeClr>
                </a:solidFill>
                <a:latin typeface="+mn-lt"/>
              </a:rPr>
              <a:t>‘heart infarct*’ or "</a:t>
            </a:r>
            <a:r>
              <a:rPr lang="en-US" sz="1400" dirty="0" err="1">
                <a:solidFill>
                  <a:schemeClr val="bg1">
                    <a:lumMod val="65000"/>
                  </a:schemeClr>
                </a:solidFill>
                <a:latin typeface="+mn-lt"/>
              </a:rPr>
              <a:t>metabol</a:t>
            </a:r>
            <a:r>
              <a:rPr lang="en-US" sz="1400" dirty="0">
                <a:solidFill>
                  <a:schemeClr val="bg1">
                    <a:lumMod val="65000"/>
                  </a:schemeClr>
                </a:solidFill>
                <a:latin typeface="+mn-lt"/>
              </a:rPr>
              <a:t>* disorder*’</a:t>
            </a:r>
          </a:p>
          <a:p>
            <a:pPr>
              <a:buFont typeface="Arial" panose="020B0604020202020204" pitchFamily="34" charset="0"/>
              <a:buChar char="•"/>
            </a:pPr>
            <a:r>
              <a:rPr lang="en-US" sz="1400" dirty="0">
                <a:solidFill>
                  <a:schemeClr val="bg1">
                    <a:lumMod val="65000"/>
                  </a:schemeClr>
                </a:solidFill>
                <a:latin typeface="+mn-lt"/>
              </a:rPr>
              <a:t> The wildcard * cannot be used with fewer than two characters e.g. ‘m* disorder’ will not return results</a:t>
            </a:r>
          </a:p>
          <a:p>
            <a:br>
              <a:rPr lang="en-US" sz="1400" dirty="0"/>
            </a:br>
            <a:endParaRPr lang="en-GB" sz="1400" dirty="0">
              <a:solidFill>
                <a:schemeClr val="bg1">
                  <a:lumMod val="65000"/>
                </a:schemeClr>
              </a:solidFill>
            </a:endParaRPr>
          </a:p>
          <a:p>
            <a:pPr marL="913588" lvl="2" defTabSz="457200" fontAlgn="auto">
              <a:spcBef>
                <a:spcPts val="0"/>
              </a:spcBef>
              <a:spcAft>
                <a:spcPts val="0"/>
              </a:spcAft>
              <a:buClr>
                <a:srgbClr val="007398"/>
              </a:buClr>
            </a:pPr>
            <a:endParaRPr lang="en-US" sz="1400" dirty="0">
              <a:solidFill>
                <a:schemeClr val="bg1">
                  <a:lumMod val="50000"/>
                </a:schemeClr>
              </a:solidFill>
            </a:endParaRPr>
          </a:p>
        </p:txBody>
      </p:sp>
    </p:spTree>
    <p:extLst>
      <p:ext uri="{BB962C8B-B14F-4D97-AF65-F5344CB8AC3E}">
        <p14:creationId xmlns:p14="http://schemas.microsoft.com/office/powerpoint/2010/main" val="331872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normAutofit/>
          </a:bodyPr>
          <a:lstStyle/>
          <a:p>
            <a:r>
              <a:rPr lang="en-US" sz="1400" dirty="0">
                <a:solidFill>
                  <a:schemeClr val="tx1"/>
                </a:solidFill>
                <a:latin typeface="Trebuchet MS" panose="020B0603020202020204" pitchFamily="34" charset="0"/>
              </a:rPr>
              <a:t>https://www.elsevier.com/solutions/embase-biomedical-research/embase-coverage-and-content</a:t>
            </a:r>
            <a:endParaRPr lang="en-US" sz="1400" dirty="0">
              <a:latin typeface="Trebuchet MS" panose="020B0603020202020204" pitchFamily="34" charset="0"/>
            </a:endParaRPr>
          </a:p>
        </p:txBody>
      </p:sp>
      <p:sp>
        <p:nvSpPr>
          <p:cNvPr id="2" name="Title 1"/>
          <p:cNvSpPr>
            <a:spLocks noGrp="1"/>
          </p:cNvSpPr>
          <p:nvPr>
            <p:ph type="title"/>
          </p:nvPr>
        </p:nvSpPr>
        <p:spPr/>
        <p:txBody>
          <a:bodyPr/>
          <a:lstStyle/>
          <a:p>
            <a:r>
              <a:rPr lang="en-GB" dirty="0"/>
              <a:t>Unique coverage of conference abstracts</a:t>
            </a:r>
            <a:endParaRPr lang="en-US" dirty="0"/>
          </a:p>
        </p:txBody>
      </p:sp>
      <p:pic>
        <p:nvPicPr>
          <p:cNvPr id="14" name="Picture 13"/>
          <p:cNvPicPr>
            <a:picLocks noChangeAspect="1"/>
          </p:cNvPicPr>
          <p:nvPr/>
        </p:nvPicPr>
        <p:blipFill>
          <a:blip r:embed="rId3"/>
          <a:stretch>
            <a:fillRect/>
          </a:stretch>
        </p:blipFill>
        <p:spPr>
          <a:xfrm>
            <a:off x="4169044" y="2092271"/>
            <a:ext cx="4726781" cy="2083594"/>
          </a:xfrm>
          <a:prstGeom prst="rect">
            <a:avLst/>
          </a:prstGeom>
          <a:ln>
            <a:solidFill>
              <a:schemeClr val="accent1"/>
            </a:solidFill>
          </a:ln>
        </p:spPr>
      </p:pic>
      <p:sp>
        <p:nvSpPr>
          <p:cNvPr id="8" name="Rounded Rectangle 7"/>
          <p:cNvSpPr/>
          <p:nvPr/>
        </p:nvSpPr>
        <p:spPr>
          <a:xfrm>
            <a:off x="4169043" y="3120894"/>
            <a:ext cx="1727185" cy="662213"/>
          </a:xfrm>
          <a:prstGeom prst="round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lIns="64269" tIns="32134" rIns="64269" bIns="32134" spcCol="0" rtlCol="0" anchor="ctr"/>
          <a:lstStyle/>
          <a:p>
            <a:pPr algn="ctr"/>
            <a:endParaRPr lang="en-US" sz="1266"/>
          </a:p>
        </p:txBody>
      </p:sp>
      <p:sp>
        <p:nvSpPr>
          <p:cNvPr id="15" name="Rectangle: Rounded Corners 14"/>
          <p:cNvSpPr/>
          <p:nvPr/>
        </p:nvSpPr>
        <p:spPr>
          <a:xfrm>
            <a:off x="4169043" y="2839192"/>
            <a:ext cx="1727185" cy="281702"/>
          </a:xfrm>
          <a:prstGeom prst="roundRect">
            <a:avLst/>
          </a:prstGeom>
          <a:gradFill>
            <a:gsLst>
              <a:gs pos="0">
                <a:schemeClr val="accent1">
                  <a:tint val="100000"/>
                  <a:shade val="100000"/>
                  <a:satMod val="130000"/>
                </a:schemeClr>
              </a:gs>
              <a:gs pos="0">
                <a:schemeClr val="accent1">
                  <a:tint val="50000"/>
                  <a:shade val="100000"/>
                  <a:satMod val="350000"/>
                  <a:alpha val="2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 Placeholder 15"/>
          <p:cNvSpPr>
            <a:spLocks noGrp="1"/>
          </p:cNvSpPr>
          <p:nvPr>
            <p:ph type="body" sz="quarter" idx="16"/>
          </p:nvPr>
        </p:nvSpPr>
        <p:spPr/>
        <p:txBody>
          <a:bodyPr/>
          <a:lstStyle/>
          <a:p>
            <a:endParaRPr lang="en-GB"/>
          </a:p>
        </p:txBody>
      </p:sp>
      <p:pic>
        <p:nvPicPr>
          <p:cNvPr id="9" name="Picture 8"/>
          <p:cNvPicPr>
            <a:picLocks noChangeAspect="1"/>
          </p:cNvPicPr>
          <p:nvPr/>
        </p:nvPicPr>
        <p:blipFill>
          <a:blip r:embed="rId4"/>
          <a:stretch>
            <a:fillRect/>
          </a:stretch>
        </p:blipFill>
        <p:spPr>
          <a:xfrm>
            <a:off x="457198" y="1643302"/>
            <a:ext cx="3472248" cy="3378149"/>
          </a:xfrm>
          <a:prstGeom prst="rect">
            <a:avLst/>
          </a:prstGeom>
        </p:spPr>
      </p:pic>
    </p:spTree>
    <p:extLst>
      <p:ext uri="{BB962C8B-B14F-4D97-AF65-F5344CB8AC3E}">
        <p14:creationId xmlns:p14="http://schemas.microsoft.com/office/powerpoint/2010/main" val="28337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647"/>
            <a:ext cx="8238319" cy="418645"/>
          </a:xfrm>
        </p:spPr>
        <p:txBody>
          <a:bodyPr>
            <a:noAutofit/>
          </a:bodyPr>
          <a:lstStyle/>
          <a:p>
            <a:r>
              <a:rPr lang="en-GB" dirty="0"/>
              <a:t>Comprehensive content coverage</a:t>
            </a:r>
            <a:endParaRPr lang="en-US" dirty="0"/>
          </a:p>
        </p:txBody>
      </p:sp>
      <p:grpSp>
        <p:nvGrpSpPr>
          <p:cNvPr id="23" name="Group 22"/>
          <p:cNvGrpSpPr/>
          <p:nvPr/>
        </p:nvGrpSpPr>
        <p:grpSpPr>
          <a:xfrm>
            <a:off x="1555991" y="1516093"/>
            <a:ext cx="4376057" cy="4468364"/>
            <a:chOff x="457200" y="1718706"/>
            <a:chExt cx="4376057" cy="4468364"/>
          </a:xfrm>
        </p:grpSpPr>
        <p:sp>
          <p:nvSpPr>
            <p:cNvPr id="24" name="Oval 23"/>
            <p:cNvSpPr/>
            <p:nvPr/>
          </p:nvSpPr>
          <p:spPr>
            <a:xfrm>
              <a:off x="457200" y="1718706"/>
              <a:ext cx="4376057" cy="4468364"/>
            </a:xfrm>
            <a:prstGeom prst="ellipse">
              <a:avLst/>
            </a:prstGeom>
            <a:solidFill>
              <a:schemeClr val="tx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en-US" kern="0">
                <a:solidFill>
                  <a:prstClr val="black"/>
                </a:solidFill>
                <a:latin typeface="Arial"/>
              </a:endParaRPr>
            </a:p>
          </p:txBody>
        </p:sp>
        <p:sp>
          <p:nvSpPr>
            <p:cNvPr id="25" name="Rectangle 24"/>
            <p:cNvSpPr/>
            <p:nvPr/>
          </p:nvSpPr>
          <p:spPr>
            <a:xfrm>
              <a:off x="1801753" y="2107631"/>
              <a:ext cx="2049734" cy="523220"/>
            </a:xfrm>
            <a:prstGeom prst="rect">
              <a:avLst/>
            </a:prstGeom>
          </p:spPr>
          <p:txBody>
            <a:bodyPr wrap="square">
              <a:spAutoFit/>
            </a:bodyPr>
            <a:lstStyle/>
            <a:p>
              <a:pPr algn="ctr">
                <a:defRPr/>
              </a:pPr>
              <a:r>
                <a:rPr lang="en-US" sz="2800" kern="0" dirty="0">
                  <a:solidFill>
                    <a:prstClr val="white"/>
                  </a:solidFill>
                  <a:ea typeface="ＭＳ Ｐゴシック" pitchFamily="34" charset="-128"/>
                  <a:cs typeface="Helvetica"/>
                </a:rPr>
                <a:t>Embase</a:t>
              </a:r>
              <a:endParaRPr lang="en-US" sz="2800" kern="0" dirty="0">
                <a:solidFill>
                  <a:prstClr val="white"/>
                </a:solidFill>
                <a:ea typeface="ＭＳ Ｐゴシック" pitchFamily="34" charset="-128"/>
              </a:endParaRPr>
            </a:p>
          </p:txBody>
        </p:sp>
        <p:sp>
          <p:nvSpPr>
            <p:cNvPr id="26" name="Rectangle 25"/>
            <p:cNvSpPr/>
            <p:nvPr/>
          </p:nvSpPr>
          <p:spPr>
            <a:xfrm>
              <a:off x="2558895" y="4105086"/>
              <a:ext cx="2049734" cy="523220"/>
            </a:xfrm>
            <a:prstGeom prst="rect">
              <a:avLst/>
            </a:prstGeom>
          </p:spPr>
          <p:txBody>
            <a:bodyPr wrap="square">
              <a:spAutoFit/>
            </a:bodyPr>
            <a:lstStyle/>
            <a:p>
              <a:pPr algn="ctr">
                <a:defRPr/>
              </a:pPr>
              <a:r>
                <a:rPr lang="en-US" sz="2800" kern="0" dirty="0">
                  <a:solidFill>
                    <a:prstClr val="white"/>
                  </a:solidFill>
                  <a:ea typeface="ＭＳ Ｐゴシック" pitchFamily="34" charset="-128"/>
                  <a:cs typeface="Helvetica"/>
                </a:rPr>
                <a:t>MEDLINE</a:t>
              </a:r>
              <a:endParaRPr lang="en-US" sz="2800" kern="0" dirty="0">
                <a:solidFill>
                  <a:prstClr val="white"/>
                </a:solidFill>
                <a:ea typeface="ＭＳ Ｐゴシック" pitchFamily="34" charset="-128"/>
              </a:endParaRPr>
            </a:p>
          </p:txBody>
        </p:sp>
        <p:sp>
          <p:nvSpPr>
            <p:cNvPr id="27" name="Rectangle 26"/>
            <p:cNvSpPr/>
            <p:nvPr/>
          </p:nvSpPr>
          <p:spPr>
            <a:xfrm>
              <a:off x="538835" y="2597059"/>
              <a:ext cx="4040119" cy="523220"/>
            </a:xfrm>
            <a:prstGeom prst="rect">
              <a:avLst/>
            </a:prstGeom>
          </p:spPr>
          <p:txBody>
            <a:bodyPr wrap="square">
              <a:spAutoFit/>
            </a:bodyPr>
            <a:lstStyle/>
            <a:p>
              <a:pPr algn="ctr"/>
              <a:r>
                <a:rPr lang="en-US" sz="1400" dirty="0">
                  <a:solidFill>
                    <a:prstClr val="white"/>
                  </a:solidFill>
                  <a:ea typeface="ＭＳ Ｐゴシック" pitchFamily="34" charset="-128"/>
                  <a:cs typeface="Helvetica"/>
                </a:rPr>
                <a:t>Almost 8,300 Journals, 33 Million Records!</a:t>
              </a:r>
            </a:p>
            <a:p>
              <a:pPr algn="ctr"/>
              <a:r>
                <a:rPr lang="en-US" sz="1400" dirty="0">
                  <a:solidFill>
                    <a:prstClr val="white"/>
                  </a:solidFill>
                  <a:ea typeface="ＭＳ Ｐゴシック" pitchFamily="34" charset="-128"/>
                  <a:cs typeface="Helvetica"/>
                </a:rPr>
                <a:t>2,900 journals not available on MEDLINE</a:t>
              </a:r>
              <a:endParaRPr lang="en-US" sz="1400" dirty="0">
                <a:solidFill>
                  <a:prstClr val="white"/>
                </a:solidFill>
                <a:ea typeface="ＭＳ Ｐゴシック" pitchFamily="34" charset="-128"/>
              </a:endParaRPr>
            </a:p>
          </p:txBody>
        </p:sp>
      </p:grpSp>
      <p:sp>
        <p:nvSpPr>
          <p:cNvPr id="31" name="Oval 30"/>
          <p:cNvSpPr/>
          <p:nvPr/>
        </p:nvSpPr>
        <p:spPr>
          <a:xfrm>
            <a:off x="3113027" y="2889698"/>
            <a:ext cx="2891836" cy="2774852"/>
          </a:xfrm>
          <a:prstGeom prst="ellipse">
            <a:avLst/>
          </a:prstGeom>
          <a:solidFill>
            <a:schemeClr val="bg2">
              <a:lumMod val="40000"/>
              <a:lumOff val="60000"/>
              <a:alpha val="58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en-US" kern="0">
              <a:ln>
                <a:solidFill>
                  <a:schemeClr val="accent5">
                    <a:lumMod val="50000"/>
                  </a:schemeClr>
                </a:solidFill>
              </a:ln>
              <a:solidFill>
                <a:prstClr val="black"/>
              </a:solidFill>
              <a:latin typeface="Arial"/>
            </a:endParaRPr>
          </a:p>
        </p:txBody>
      </p:sp>
      <p:sp>
        <p:nvSpPr>
          <p:cNvPr id="30" name="Text Placeholder 5"/>
          <p:cNvSpPr txBox="1">
            <a:spLocks/>
          </p:cNvSpPr>
          <p:nvPr/>
        </p:nvSpPr>
        <p:spPr>
          <a:xfrm>
            <a:off x="6004863" y="4837437"/>
            <a:ext cx="2951395" cy="1147020"/>
          </a:xfrm>
          <a:prstGeom prst="rect">
            <a:avLst/>
          </a:prstGeom>
          <a:noFill/>
        </p:spPr>
        <p:txBody>
          <a:bodyPr vert="horz" lIns="91440" tIns="45720" rIns="91440" bIns="45720" rtlCol="0">
            <a:noAutofit/>
          </a:bodyPr>
          <a:lstStyle>
            <a:lvl1pPr marL="342900" indent="-256032" algn="l" defTabSz="457200" rtl="0" eaLnBrk="1" latinLnBrk="0" hangingPunct="1">
              <a:spcBef>
                <a:spcPct val="20000"/>
              </a:spcBef>
              <a:buFont typeface="Arial"/>
              <a:buNone/>
              <a:defRPr sz="9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None/>
              <a:defRPr sz="11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None/>
              <a:defRPr sz="11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None/>
              <a:defRPr sz="11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None/>
              <a:defRPr sz="11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r>
              <a:rPr lang="en-GB" sz="1000" b="1" dirty="0"/>
              <a:t>* </a:t>
            </a:r>
            <a:r>
              <a:rPr lang="en-GB" sz="1000" b="1" dirty="0">
                <a:hlinkClick r:id="rId3"/>
              </a:rPr>
              <a:t>Changed MEDLINE coverage since 2017 May due to </a:t>
            </a:r>
            <a:r>
              <a:rPr lang="en-US" sz="1000" b="1" dirty="0">
                <a:hlinkClick r:id="rId3"/>
              </a:rPr>
              <a:t>Elsevier publisher embargo policy</a:t>
            </a:r>
            <a:endParaRPr lang="en-US" sz="1000" b="1" dirty="0"/>
          </a:p>
          <a:p>
            <a:r>
              <a:rPr lang="en-GB" sz="1000" b="1" dirty="0"/>
              <a:t>** We are actively working to close the gap. Users can use </a:t>
            </a:r>
            <a:r>
              <a:rPr lang="en-GB" sz="1000" b="1" dirty="0">
                <a:hlinkClick r:id="rId4"/>
              </a:rPr>
              <a:t>this query </a:t>
            </a:r>
            <a:r>
              <a:rPr lang="en-GB" sz="1000" b="1" dirty="0"/>
              <a:t>to search the missing titles in MEDLINE</a:t>
            </a:r>
            <a:endParaRPr lang="en-US" sz="1000" b="1" dirty="0"/>
          </a:p>
          <a:p>
            <a:endParaRPr lang="en-US" sz="1000" b="1" dirty="0"/>
          </a:p>
        </p:txBody>
      </p:sp>
    </p:spTree>
    <p:extLst>
      <p:ext uri="{BB962C8B-B14F-4D97-AF65-F5344CB8AC3E}">
        <p14:creationId xmlns:p14="http://schemas.microsoft.com/office/powerpoint/2010/main" val="201551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Comprehensive content coverage</a:t>
            </a:r>
            <a:endParaRPr lang="en-US" dirty="0"/>
          </a:p>
        </p:txBody>
      </p:sp>
      <p:sp>
        <p:nvSpPr>
          <p:cNvPr id="8" name="Text Placeholder 7"/>
          <p:cNvSpPr>
            <a:spLocks noGrp="1"/>
          </p:cNvSpPr>
          <p:nvPr>
            <p:ph type="body" sz="quarter" idx="16"/>
          </p:nvPr>
        </p:nvSpPr>
        <p:spPr/>
        <p:txBody>
          <a:bodyPr/>
          <a:lstStyle/>
          <a:p>
            <a:endParaRPr lang="en-US"/>
          </a:p>
        </p:txBody>
      </p:sp>
      <p:sp>
        <p:nvSpPr>
          <p:cNvPr id="30" name="Text Placeholder 5"/>
          <p:cNvSpPr txBox="1">
            <a:spLocks/>
          </p:cNvSpPr>
          <p:nvPr/>
        </p:nvSpPr>
        <p:spPr>
          <a:xfrm>
            <a:off x="457200" y="5909481"/>
            <a:ext cx="8238317" cy="654110"/>
          </a:xfrm>
          <a:prstGeom prst="rect">
            <a:avLst/>
          </a:prstGeom>
          <a:noFill/>
        </p:spPr>
        <p:txBody>
          <a:bodyPr vert="horz" lIns="91440" tIns="45720" rIns="91440" bIns="45720" rtlCol="0">
            <a:noAutofit/>
          </a:bodyPr>
          <a:lstStyle>
            <a:lvl1pPr marL="342900" indent="-256032" algn="l" defTabSz="457200" rtl="0" eaLnBrk="1" latinLnBrk="0" hangingPunct="1">
              <a:spcBef>
                <a:spcPct val="20000"/>
              </a:spcBef>
              <a:buFont typeface="Arial"/>
              <a:buNone/>
              <a:defRPr sz="9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None/>
              <a:defRPr sz="11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None/>
              <a:defRPr sz="11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None/>
              <a:defRPr sz="11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None/>
              <a:defRPr sz="11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171450" indent="-171450">
              <a:buFont typeface="Arial" panose="020B0604020202020204" pitchFamily="34" charset="0"/>
              <a:buChar char="•"/>
            </a:pPr>
            <a:r>
              <a:rPr lang="en-GB" sz="1000" b="1" dirty="0">
                <a:hlinkClick r:id="rId3"/>
              </a:rPr>
              <a:t>Changed MEDLINE coverage since 2017 May due to </a:t>
            </a:r>
            <a:r>
              <a:rPr lang="en-US" sz="1000" b="1" dirty="0">
                <a:hlinkClick r:id="rId3"/>
              </a:rPr>
              <a:t>Elsevier publisher embargo policy</a:t>
            </a:r>
            <a:r>
              <a:rPr lang="en-US" sz="1000" b="1" dirty="0"/>
              <a:t> </a:t>
            </a:r>
          </a:p>
          <a:p>
            <a:pPr marL="171450" indent="-171450">
              <a:buFont typeface="Arial" panose="020B0604020202020204" pitchFamily="34" charset="0"/>
              <a:buChar char="•"/>
            </a:pPr>
            <a:r>
              <a:rPr lang="en-US" sz="1000" b="1" dirty="0"/>
              <a:t>As of July 2017</a:t>
            </a:r>
          </a:p>
          <a:p>
            <a:pPr marL="171450" indent="-171450">
              <a:buFont typeface="Arial" panose="020B0604020202020204" pitchFamily="34" charset="0"/>
              <a:buChar char="•"/>
            </a:pPr>
            <a:r>
              <a:rPr lang="en-GB" sz="1000" b="1" dirty="0"/>
              <a:t>We are actively working to close the gap. Users can use </a:t>
            </a:r>
            <a:r>
              <a:rPr lang="en-GB" sz="1000" b="1" dirty="0">
                <a:hlinkClick r:id="rId4"/>
              </a:rPr>
              <a:t>this query </a:t>
            </a:r>
            <a:r>
              <a:rPr lang="en-GB" sz="1000" b="1" dirty="0"/>
              <a:t>to search the missing titles in MEDLINE</a:t>
            </a:r>
            <a:endParaRPr lang="en-US" sz="1000" b="1" dirty="0"/>
          </a:p>
          <a:p>
            <a:endParaRPr lang="en-US" sz="1000" b="1" dirty="0"/>
          </a:p>
        </p:txBody>
      </p:sp>
      <p:sp>
        <p:nvSpPr>
          <p:cNvPr id="61" name="Rectangle 60"/>
          <p:cNvSpPr/>
          <p:nvPr/>
        </p:nvSpPr>
        <p:spPr>
          <a:xfrm>
            <a:off x="7302374" y="2827639"/>
            <a:ext cx="225000" cy="202190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50000"/>
                  </a:schemeClr>
                </a:solidFill>
                <a:latin typeface="Calibri" panose="020F0502020204030204" pitchFamily="34" charset="0"/>
              </a:rPr>
              <a:t>*</a:t>
            </a:r>
            <a:endParaRPr lang="en-US" sz="1600" b="1" dirty="0">
              <a:solidFill>
                <a:schemeClr val="bg1">
                  <a:lumMod val="50000"/>
                </a:schemeClr>
              </a:solidFill>
              <a:latin typeface="Calibri" panose="020F0502020204030204" pitchFamily="34" charset="0"/>
            </a:endParaRPr>
          </a:p>
        </p:txBody>
      </p:sp>
      <p:grpSp>
        <p:nvGrpSpPr>
          <p:cNvPr id="4" name="Group 3"/>
          <p:cNvGrpSpPr/>
          <p:nvPr/>
        </p:nvGrpSpPr>
        <p:grpSpPr>
          <a:xfrm>
            <a:off x="957374" y="2828586"/>
            <a:ext cx="2250000" cy="2021283"/>
            <a:chOff x="957374" y="2828586"/>
            <a:chExt cx="2250000" cy="2021283"/>
          </a:xfrm>
        </p:grpSpPr>
        <p:sp>
          <p:nvSpPr>
            <p:cNvPr id="58" name="Rectangle 57"/>
            <p:cNvSpPr/>
            <p:nvPr/>
          </p:nvSpPr>
          <p:spPr>
            <a:xfrm>
              <a:off x="957374" y="2828586"/>
              <a:ext cx="2250000" cy="2021283"/>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2" name="TextBox 61"/>
            <p:cNvSpPr txBox="1"/>
            <p:nvPr/>
          </p:nvSpPr>
          <p:spPr>
            <a:xfrm>
              <a:off x="957374" y="3546201"/>
              <a:ext cx="2250000" cy="830997"/>
            </a:xfrm>
            <a:prstGeom prst="rect">
              <a:avLst/>
            </a:prstGeom>
            <a:noFill/>
          </p:spPr>
          <p:txBody>
            <a:bodyPr wrap="square" rtlCol="0">
              <a:spAutoFit/>
            </a:bodyPr>
            <a:lstStyle/>
            <a:p>
              <a:pPr algn="ctr"/>
              <a:r>
                <a:rPr lang="en-GB" sz="1600" b="1" dirty="0" err="1">
                  <a:solidFill>
                    <a:schemeClr val="accent2"/>
                  </a:solidFill>
                  <a:latin typeface="Calibri" panose="020F0502020204030204" pitchFamily="34" charset="0"/>
                </a:rPr>
                <a:t>Embase</a:t>
              </a:r>
              <a:r>
                <a:rPr lang="en-GB" sz="1600" b="1" dirty="0">
                  <a:solidFill>
                    <a:schemeClr val="accent2"/>
                  </a:solidFill>
                  <a:latin typeface="Calibri" panose="020F0502020204030204" pitchFamily="34" charset="0"/>
                </a:rPr>
                <a:t> unique titles </a:t>
              </a:r>
            </a:p>
            <a:p>
              <a:pPr algn="ctr"/>
              <a:r>
                <a:rPr lang="en-GB" sz="1600" b="1" dirty="0">
                  <a:solidFill>
                    <a:schemeClr val="accent2"/>
                  </a:solidFill>
                  <a:latin typeface="Calibri" panose="020F0502020204030204" pitchFamily="34" charset="0"/>
                </a:rPr>
                <a:t>≈ 3000</a:t>
              </a:r>
              <a:endParaRPr lang="en-US" sz="1600" b="1" dirty="0">
                <a:solidFill>
                  <a:schemeClr val="accent2"/>
                </a:solidFill>
                <a:latin typeface="Calibri" panose="020F0502020204030204" pitchFamily="34" charset="0"/>
              </a:endParaRPr>
            </a:p>
          </p:txBody>
        </p:sp>
      </p:grpSp>
      <p:grpSp>
        <p:nvGrpSpPr>
          <p:cNvPr id="5" name="Group 4"/>
          <p:cNvGrpSpPr/>
          <p:nvPr/>
        </p:nvGrpSpPr>
        <p:grpSpPr>
          <a:xfrm>
            <a:off x="3207374" y="2827640"/>
            <a:ext cx="2520000" cy="2021900"/>
            <a:chOff x="3207374" y="2827640"/>
            <a:chExt cx="2520000" cy="2021900"/>
          </a:xfrm>
        </p:grpSpPr>
        <p:sp>
          <p:nvSpPr>
            <p:cNvPr id="59" name="Rectangle 58"/>
            <p:cNvSpPr/>
            <p:nvPr/>
          </p:nvSpPr>
          <p:spPr>
            <a:xfrm>
              <a:off x="3207374" y="2827640"/>
              <a:ext cx="2520000" cy="202190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3" name="TextBox 62"/>
            <p:cNvSpPr txBox="1"/>
            <p:nvPr/>
          </p:nvSpPr>
          <p:spPr>
            <a:xfrm>
              <a:off x="3207374" y="3548145"/>
              <a:ext cx="2520000" cy="830997"/>
            </a:xfrm>
            <a:prstGeom prst="rect">
              <a:avLst/>
            </a:prstGeom>
            <a:noFill/>
          </p:spPr>
          <p:txBody>
            <a:bodyPr wrap="square" rtlCol="0">
              <a:spAutoFit/>
            </a:bodyPr>
            <a:lstStyle/>
            <a:p>
              <a:pPr algn="ctr"/>
              <a:r>
                <a:rPr lang="en-GB" sz="1600" b="1" dirty="0" err="1">
                  <a:solidFill>
                    <a:srgbClr val="00B050"/>
                  </a:solidFill>
                  <a:latin typeface="Calibri" panose="020F0502020204030204" pitchFamily="34" charset="0"/>
                </a:rPr>
                <a:t>Embase</a:t>
              </a:r>
              <a:r>
                <a:rPr lang="en-GB" sz="1600" b="1" dirty="0">
                  <a:solidFill>
                    <a:srgbClr val="00B050"/>
                  </a:solidFill>
                  <a:latin typeface="Calibri" panose="020F0502020204030204" pitchFamily="34" charset="0"/>
                </a:rPr>
                <a:t>/MEDLINE overlapping titles </a:t>
              </a:r>
              <a:br>
                <a:rPr lang="en-GB" sz="1600" b="1" dirty="0">
                  <a:solidFill>
                    <a:srgbClr val="00B050"/>
                  </a:solidFill>
                  <a:latin typeface="Calibri" panose="020F0502020204030204" pitchFamily="34" charset="0"/>
                </a:rPr>
              </a:br>
              <a:r>
                <a:rPr lang="en-GB" sz="1600" b="1" dirty="0">
                  <a:solidFill>
                    <a:srgbClr val="00B050"/>
                  </a:solidFill>
                  <a:latin typeface="Calibri" panose="020F0502020204030204" pitchFamily="34" charset="0"/>
                </a:rPr>
                <a:t>= 3317</a:t>
              </a:r>
              <a:endParaRPr lang="en-US" sz="1600" b="1" dirty="0">
                <a:solidFill>
                  <a:srgbClr val="00B050"/>
                </a:solidFill>
                <a:latin typeface="Calibri" panose="020F0502020204030204" pitchFamily="34" charset="0"/>
              </a:endParaRPr>
            </a:p>
          </p:txBody>
        </p:sp>
      </p:grpSp>
      <p:grpSp>
        <p:nvGrpSpPr>
          <p:cNvPr id="6" name="Group 5"/>
          <p:cNvGrpSpPr/>
          <p:nvPr/>
        </p:nvGrpSpPr>
        <p:grpSpPr>
          <a:xfrm>
            <a:off x="5727374" y="2827639"/>
            <a:ext cx="1575000" cy="2021900"/>
            <a:chOff x="5727374" y="2827639"/>
            <a:chExt cx="1575000" cy="2021900"/>
          </a:xfrm>
        </p:grpSpPr>
        <p:sp>
          <p:nvSpPr>
            <p:cNvPr id="60" name="Rectangle 59"/>
            <p:cNvSpPr/>
            <p:nvPr/>
          </p:nvSpPr>
          <p:spPr>
            <a:xfrm>
              <a:off x="5727374" y="2827639"/>
              <a:ext cx="1575000" cy="2021900"/>
            </a:xfrm>
            <a:prstGeom prst="rect">
              <a:avLst/>
            </a:prstGeom>
            <a:noFill/>
            <a:ln w="25400">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4" name="TextBox 63"/>
            <p:cNvSpPr txBox="1"/>
            <p:nvPr/>
          </p:nvSpPr>
          <p:spPr>
            <a:xfrm>
              <a:off x="5727374" y="3546201"/>
              <a:ext cx="1575000" cy="830997"/>
            </a:xfrm>
            <a:prstGeom prst="rect">
              <a:avLst/>
            </a:prstGeom>
            <a:noFill/>
          </p:spPr>
          <p:txBody>
            <a:bodyPr wrap="square" rtlCol="0">
              <a:spAutoFit/>
            </a:bodyPr>
            <a:lstStyle/>
            <a:p>
              <a:pPr algn="ctr"/>
              <a:r>
                <a:rPr lang="en-GB" sz="1600" b="1" dirty="0">
                  <a:solidFill>
                    <a:srgbClr val="41719C"/>
                  </a:solidFill>
                  <a:latin typeface="Calibri" panose="020F0502020204030204" pitchFamily="34" charset="0"/>
                </a:rPr>
                <a:t>MEDLINE unique titles = 2037</a:t>
              </a:r>
              <a:endParaRPr lang="en-US" sz="1600" b="1" dirty="0">
                <a:solidFill>
                  <a:srgbClr val="41719C"/>
                </a:solidFill>
                <a:latin typeface="Calibri" panose="020F0502020204030204" pitchFamily="34" charset="0"/>
              </a:endParaRPr>
            </a:p>
          </p:txBody>
        </p:sp>
      </p:grpSp>
      <p:sp>
        <p:nvSpPr>
          <p:cNvPr id="65" name="TextBox 64"/>
          <p:cNvSpPr txBox="1"/>
          <p:nvPr/>
        </p:nvSpPr>
        <p:spPr>
          <a:xfrm>
            <a:off x="957374" y="4953932"/>
            <a:ext cx="6570000" cy="253916"/>
          </a:xfrm>
          <a:prstGeom prst="rect">
            <a:avLst/>
          </a:prstGeom>
          <a:noFill/>
        </p:spPr>
        <p:txBody>
          <a:bodyPr wrap="square" rtlCol="0">
            <a:spAutoFit/>
          </a:bodyPr>
          <a:lstStyle/>
          <a:p>
            <a:pPr algn="r"/>
            <a:r>
              <a:rPr lang="en-GB" sz="1050" b="1" dirty="0">
                <a:solidFill>
                  <a:schemeClr val="accent3"/>
                </a:solidFill>
                <a:latin typeface="Calibri" panose="020F0502020204030204" pitchFamily="34" charset="0"/>
              </a:rPr>
              <a:t>* MEDLINE unique titles not covered in </a:t>
            </a:r>
            <a:r>
              <a:rPr lang="en-GB" sz="1050" b="1" dirty="0" err="1">
                <a:solidFill>
                  <a:schemeClr val="accent3"/>
                </a:solidFill>
                <a:latin typeface="Calibri" panose="020F0502020204030204" pitchFamily="34" charset="0"/>
              </a:rPr>
              <a:t>Embase</a:t>
            </a:r>
            <a:r>
              <a:rPr lang="en-GB" sz="1050" b="1" dirty="0">
                <a:solidFill>
                  <a:schemeClr val="accent3"/>
                </a:solidFill>
                <a:latin typeface="Calibri" panose="020F0502020204030204" pitchFamily="34" charset="0"/>
              </a:rPr>
              <a:t> (275 journal titles)</a:t>
            </a:r>
            <a:endParaRPr lang="en-US" sz="1050" b="1" dirty="0">
              <a:solidFill>
                <a:schemeClr val="accent3"/>
              </a:solidFill>
              <a:latin typeface="Calibri" panose="020F0502020204030204" pitchFamily="34" charset="0"/>
            </a:endParaRPr>
          </a:p>
        </p:txBody>
      </p:sp>
      <p:sp>
        <p:nvSpPr>
          <p:cNvPr id="66" name="Rectangle 65"/>
          <p:cNvSpPr/>
          <p:nvPr/>
        </p:nvSpPr>
        <p:spPr>
          <a:xfrm>
            <a:off x="963479" y="1970852"/>
            <a:ext cx="6338895" cy="360000"/>
          </a:xfrm>
          <a:prstGeom prst="rect">
            <a:avLst/>
          </a:prstGeom>
          <a:solidFill>
            <a:schemeClr val="bg1"/>
          </a:solid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rPr>
              <a:t>Covered in </a:t>
            </a:r>
            <a:r>
              <a:rPr lang="en-GB" b="1" dirty="0" err="1">
                <a:solidFill>
                  <a:schemeClr val="accent2"/>
                </a:solidFill>
                <a:latin typeface="Calibri" panose="020F0502020204030204" pitchFamily="34" charset="0"/>
              </a:rPr>
              <a:t>Embase</a:t>
            </a:r>
            <a:r>
              <a:rPr lang="en-GB" b="1" dirty="0">
                <a:solidFill>
                  <a:schemeClr val="accent2"/>
                </a:solidFill>
                <a:latin typeface="Calibri" panose="020F0502020204030204" pitchFamily="34" charset="0"/>
              </a:rPr>
              <a:t> (≈ 8300 titles)</a:t>
            </a:r>
            <a:endParaRPr lang="en-US" b="1" dirty="0">
              <a:solidFill>
                <a:schemeClr val="accent2"/>
              </a:solidFill>
              <a:latin typeface="Calibri" panose="020F0502020204030204" pitchFamily="34" charset="0"/>
            </a:endParaRPr>
          </a:p>
        </p:txBody>
      </p:sp>
      <p:sp>
        <p:nvSpPr>
          <p:cNvPr id="67" name="Rectangle 66"/>
          <p:cNvSpPr/>
          <p:nvPr/>
        </p:nvSpPr>
        <p:spPr>
          <a:xfrm>
            <a:off x="957374" y="2414171"/>
            <a:ext cx="4770000" cy="309357"/>
          </a:xfrm>
          <a:prstGeom prst="rect">
            <a:avLst/>
          </a:prstGeom>
          <a:solidFill>
            <a:schemeClr val="bg1"/>
          </a:solid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rPr>
              <a:t>Indexed by </a:t>
            </a:r>
            <a:r>
              <a:rPr lang="en-GB" b="1" dirty="0" err="1">
                <a:solidFill>
                  <a:schemeClr val="accent2"/>
                </a:solidFill>
                <a:latin typeface="Calibri" panose="020F0502020204030204" pitchFamily="34" charset="0"/>
              </a:rPr>
              <a:t>Embase</a:t>
            </a:r>
            <a:endParaRPr lang="en-US" b="1" dirty="0">
              <a:solidFill>
                <a:schemeClr val="accent2"/>
              </a:solidFill>
              <a:latin typeface="Calibri" panose="020F0502020204030204" pitchFamily="34" charset="0"/>
            </a:endParaRPr>
          </a:p>
        </p:txBody>
      </p:sp>
      <p:sp>
        <p:nvSpPr>
          <p:cNvPr id="68" name="Rectangle 67"/>
          <p:cNvSpPr/>
          <p:nvPr/>
        </p:nvSpPr>
        <p:spPr>
          <a:xfrm>
            <a:off x="7302374" y="1970852"/>
            <a:ext cx="225000" cy="360000"/>
          </a:xfrm>
          <a:prstGeom prst="rect">
            <a:avLst/>
          </a:prstGeom>
          <a:solidFill>
            <a:schemeClr val="bg1"/>
          </a:solidFill>
          <a:ln w="254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50000"/>
                  </a:schemeClr>
                </a:solidFill>
                <a:latin typeface="Calibri" panose="020F0502020204030204" pitchFamily="34" charset="0"/>
              </a:rPr>
              <a:t>*</a:t>
            </a:r>
            <a:endParaRPr lang="en-US" sz="1600" b="1" dirty="0">
              <a:solidFill>
                <a:schemeClr val="bg1">
                  <a:lumMod val="50000"/>
                </a:schemeClr>
              </a:solidFill>
              <a:latin typeface="Calibri" panose="020F0502020204030204" pitchFamily="34" charset="0"/>
            </a:endParaRPr>
          </a:p>
        </p:txBody>
      </p:sp>
      <p:sp>
        <p:nvSpPr>
          <p:cNvPr id="69" name="Rectangle 68"/>
          <p:cNvSpPr/>
          <p:nvPr/>
        </p:nvSpPr>
        <p:spPr>
          <a:xfrm>
            <a:off x="5727374" y="2408661"/>
            <a:ext cx="1800000" cy="314867"/>
          </a:xfrm>
          <a:prstGeom prst="rect">
            <a:avLst/>
          </a:prstGeom>
          <a:solidFill>
            <a:schemeClr val="bg1"/>
          </a:solidFill>
          <a:ln w="25400">
            <a:solidFill>
              <a:srgbClr val="4171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41719C"/>
                </a:solidFill>
                <a:latin typeface="Calibri" panose="020F0502020204030204" pitchFamily="34" charset="0"/>
              </a:rPr>
              <a:t>by MEDLINE</a:t>
            </a:r>
            <a:endParaRPr lang="en-US" b="1" dirty="0">
              <a:solidFill>
                <a:srgbClr val="41719C"/>
              </a:solidFill>
              <a:latin typeface="Calibri" panose="020F0502020204030204" pitchFamily="34" charset="0"/>
            </a:endParaRPr>
          </a:p>
        </p:txBody>
      </p:sp>
      <p:sp>
        <p:nvSpPr>
          <p:cNvPr id="3" name="Rectangle 2"/>
          <p:cNvSpPr/>
          <p:nvPr/>
        </p:nvSpPr>
        <p:spPr>
          <a:xfrm>
            <a:off x="843074" y="5313695"/>
            <a:ext cx="7974355" cy="276999"/>
          </a:xfrm>
          <a:prstGeom prst="rect">
            <a:avLst/>
          </a:prstGeom>
        </p:spPr>
        <p:txBody>
          <a:bodyPr wrap="square">
            <a:spAutoFit/>
          </a:bodyPr>
          <a:lstStyle/>
          <a:p>
            <a:r>
              <a:rPr lang="en-GB" sz="1200" b="1" i="1" dirty="0">
                <a:solidFill>
                  <a:srgbClr val="FF0000"/>
                </a:solidFill>
              </a:rPr>
              <a:t>More content: MEDLINE</a:t>
            </a:r>
            <a:r>
              <a:rPr lang="en-GB" sz="1200" b="1" dirty="0">
                <a:solidFill>
                  <a:srgbClr val="FF0000"/>
                </a:solidFill>
              </a:rPr>
              <a:t> In-Process and In-Press records and PubMed-not-MEDLINE records in Embase</a:t>
            </a:r>
          </a:p>
        </p:txBody>
      </p:sp>
    </p:spTree>
    <p:extLst>
      <p:ext uri="{BB962C8B-B14F-4D97-AF65-F5344CB8AC3E}">
        <p14:creationId xmlns:p14="http://schemas.microsoft.com/office/powerpoint/2010/main" val="13977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1" grpId="0" animBg="1"/>
      <p:bldP spid="65" grpId="0"/>
      <p:bldP spid="66" grpId="0" animBg="1"/>
      <p:bldP spid="67" grpId="0" animBg="1"/>
      <p:bldP spid="68" grpId="0" animBg="1"/>
      <p:bldP spid="6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Worldwide coverage</a:t>
            </a:r>
            <a:endParaRPr lang="en-US" dirty="0"/>
          </a:p>
        </p:txBody>
      </p:sp>
      <p:sp>
        <p:nvSpPr>
          <p:cNvPr id="8" name="Text Placeholder 7"/>
          <p:cNvSpPr>
            <a:spLocks noGrp="1"/>
          </p:cNvSpPr>
          <p:nvPr>
            <p:ph type="body" sz="quarter" idx="16"/>
          </p:nvPr>
        </p:nvSpPr>
        <p:spPr/>
        <p:txBody>
          <a:bodyPr/>
          <a:lstStyle/>
          <a:p>
            <a:r>
              <a:rPr lang="en-GB" dirty="0"/>
              <a:t>Source: Embase journal List May 2017</a:t>
            </a:r>
            <a:endParaRPr lang="en-US" dirty="0"/>
          </a:p>
        </p:txBody>
      </p:sp>
      <p:sp>
        <p:nvSpPr>
          <p:cNvPr id="10" name="Rectangle 9"/>
          <p:cNvSpPr/>
          <p:nvPr/>
        </p:nvSpPr>
        <p:spPr>
          <a:xfrm>
            <a:off x="457200" y="1520589"/>
            <a:ext cx="7919884" cy="707886"/>
          </a:xfrm>
          <a:prstGeom prst="rect">
            <a:avLst/>
          </a:prstGeom>
        </p:spPr>
        <p:txBody>
          <a:bodyPr wrap="square">
            <a:spAutoFit/>
          </a:bodyPr>
          <a:lstStyle/>
          <a:p>
            <a:r>
              <a:rPr lang="en-CA" sz="2000" dirty="0">
                <a:solidFill>
                  <a:prstClr val="black"/>
                </a:solidFill>
              </a:rPr>
              <a:t>Embase covers all the content contained in MEDLINE and unique coverage, including conference abstracts and </a:t>
            </a:r>
            <a:r>
              <a:rPr lang="en-CA" sz="2000" b="1" dirty="0">
                <a:solidFill>
                  <a:srgbClr val="F96B1E"/>
                </a:solidFill>
              </a:rPr>
              <a:t>European journals</a:t>
            </a:r>
            <a:r>
              <a:rPr lang="en-CA" sz="2000" dirty="0">
                <a:solidFill>
                  <a:prstClr val="black"/>
                </a:solidFill>
              </a:rPr>
              <a:t>. </a:t>
            </a:r>
            <a:endParaRPr lang="en-US" sz="20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980409429"/>
              </p:ext>
            </p:extLst>
          </p:nvPr>
        </p:nvGraphicFramePr>
        <p:xfrm>
          <a:off x="620486" y="2620052"/>
          <a:ext cx="7429500" cy="327666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Content Placeholder 10"/>
          <p:cNvPicPr>
            <a:picLocks noGrp="1" noChangeAspect="1"/>
          </p:cNvPicPr>
          <p:nvPr>
            <p:ph idx="1"/>
          </p:nvPr>
        </p:nvPicPr>
        <p:blipFill>
          <a:blip r:embed="rId4"/>
          <a:stretch>
            <a:fillRect/>
          </a:stretch>
        </p:blipFill>
        <p:spPr>
          <a:xfrm>
            <a:off x="6262239" y="5970688"/>
            <a:ext cx="2114845" cy="466790"/>
          </a:xfrm>
          <a:prstGeom prst="rect">
            <a:avLst/>
          </a:prstGeom>
        </p:spPr>
      </p:pic>
    </p:spTree>
    <p:extLst>
      <p:ext uri="{BB962C8B-B14F-4D97-AF65-F5344CB8AC3E}">
        <p14:creationId xmlns:p14="http://schemas.microsoft.com/office/powerpoint/2010/main" val="3372740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4819</TotalTime>
  <Words>5725</Words>
  <Application>Microsoft Office PowerPoint</Application>
  <PresentationFormat>On-screen Show (4:3)</PresentationFormat>
  <Paragraphs>776</Paragraphs>
  <Slides>56</Slides>
  <Notes>56</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4" baseType="lpstr">
      <vt:lpstr>ＭＳ Ｐゴシック</vt:lpstr>
      <vt:lpstr>NexusSans</vt:lpstr>
      <vt:lpstr>SimSun</vt:lpstr>
      <vt:lpstr>TitilliumText25L</vt:lpstr>
      <vt:lpstr>Arial</vt:lpstr>
      <vt:lpstr>Arial Bold</vt:lpstr>
      <vt:lpstr>Arial Narrow</vt:lpstr>
      <vt:lpstr>Calibri</vt:lpstr>
      <vt:lpstr>Courier New</vt:lpstr>
      <vt:lpstr>Helvetica</vt:lpstr>
      <vt:lpstr>Lucida Sans Unicode</vt:lpstr>
      <vt:lpstr>Times New Roman</vt:lpstr>
      <vt:lpstr>Trebuchet MS</vt:lpstr>
      <vt:lpstr>Verdana</vt:lpstr>
      <vt:lpstr>Wingdings</vt:lpstr>
      <vt:lpstr>Elsevier Content Slides</vt:lpstr>
      <vt:lpstr>1_Elsevier Content Slides</vt:lpstr>
      <vt:lpstr>think-cell Slide</vt:lpstr>
      <vt:lpstr>Getting started with Embase – An introduction</vt:lpstr>
      <vt:lpstr>Agenda</vt:lpstr>
      <vt:lpstr>Why do people use Embase?</vt:lpstr>
      <vt:lpstr>How Embase delivers value?</vt:lpstr>
      <vt:lpstr> Embase focuses on biomedical literature in key areas for drug, disease and device research</vt:lpstr>
      <vt:lpstr>Unique coverage of conference abstracts</vt:lpstr>
      <vt:lpstr>Comprehensive content coverage</vt:lpstr>
      <vt:lpstr>Comprehensive content coverage</vt:lpstr>
      <vt:lpstr>Worldwide coverage</vt:lpstr>
      <vt:lpstr>non-English content</vt:lpstr>
      <vt:lpstr>More randomized controlled trials, especially non-English records</vt:lpstr>
      <vt:lpstr>PowerPoint Presentation</vt:lpstr>
      <vt:lpstr>Importance of indexing</vt:lpstr>
      <vt:lpstr>Importance of indexing</vt:lpstr>
      <vt:lpstr>PowerPoint Presentation</vt:lpstr>
      <vt:lpstr>PowerPoint Presentation</vt:lpstr>
      <vt:lpstr>PowerPoint Presentation</vt:lpstr>
      <vt:lpstr>Embase indexing</vt:lpstr>
      <vt:lpstr>Embase indexing</vt:lpstr>
      <vt:lpstr>PowerPoint Presentation</vt:lpstr>
      <vt:lpstr>What is Emtree?</vt:lpstr>
      <vt:lpstr>Emtree Facts</vt:lpstr>
      <vt:lpstr>Explore Emtree</vt:lpstr>
      <vt:lpstr>Make use of the Emtree structure: explosion searching </vt:lpstr>
      <vt:lpstr>Subheadings </vt:lpstr>
      <vt:lpstr>Indexing: triple-linking</vt:lpstr>
      <vt:lpstr>PowerPoint Presentation</vt:lpstr>
      <vt:lpstr>PowerPoint Presentation</vt:lpstr>
      <vt:lpstr>PowerPoint Presentation</vt:lpstr>
      <vt:lpstr>Using PICO search form for systematic searching</vt:lpstr>
      <vt:lpstr>Using PV wizard search form</vt:lpstr>
      <vt:lpstr>Index miner</vt:lpstr>
      <vt:lpstr>Find similar records</vt:lpstr>
      <vt:lpstr>Managing results</vt:lpstr>
      <vt:lpstr>How Embase delivers value?</vt:lpstr>
      <vt:lpstr>Embase is recommended by the regulatory bodies and authorities for maintaining awareness of safety profiles</vt:lpstr>
      <vt:lpstr>PowerPoint Presentation</vt:lpstr>
      <vt:lpstr>Mapping: Level of comprehensiveness</vt:lpstr>
      <vt:lpstr>Mapping: Level of comprehensiveness</vt:lpstr>
      <vt:lpstr>Mapping: Level of comprehensiveness</vt:lpstr>
      <vt:lpstr>Mapping: Level of comprehensiveness</vt:lpstr>
      <vt:lpstr>Synonyms</vt:lpstr>
      <vt:lpstr>Using PICO to include synonyms</vt:lpstr>
      <vt:lpstr>Balance comprehension and precision</vt:lpstr>
      <vt:lpstr>Tips for searching – Boolean operators</vt:lpstr>
      <vt:lpstr>Tips for searching</vt:lpstr>
      <vt:lpstr>Where Can you Learn More?</vt:lpstr>
      <vt:lpstr>PowerPoint Presentation</vt:lpstr>
      <vt:lpstr>PICO</vt:lpstr>
      <vt:lpstr>PV Wizard</vt:lpstr>
      <vt:lpstr>PICO</vt:lpstr>
      <vt:lpstr>Drug and Disease search</vt:lpstr>
      <vt:lpstr>Thank you! Questions?   Contact: XXXXX@elsevier.com   </vt:lpstr>
      <vt:lpstr>Searching basics to master</vt:lpstr>
      <vt:lpstr>Searching basics to master</vt:lpstr>
      <vt:lpstr>Searching basics to master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 Xuanyan (ELS-AMS)</dc:creator>
  <cp:lastModifiedBy>Xuanyan Xu</cp:lastModifiedBy>
  <cp:revision>782</cp:revision>
  <cp:lastPrinted>2017-08-23T13:38:09Z</cp:lastPrinted>
  <dcterms:created xsi:type="dcterms:W3CDTF">2016-11-18T09:24:28Z</dcterms:created>
  <dcterms:modified xsi:type="dcterms:W3CDTF">2017-08-25T08:53:42Z</dcterms:modified>
</cp:coreProperties>
</file>